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63"/>
  </p:notesMasterIdLst>
  <p:handoutMasterIdLst>
    <p:handoutMasterId r:id="rId64"/>
  </p:handoutMasterIdLst>
  <p:sldIdLst>
    <p:sldId id="321" r:id="rId2"/>
    <p:sldId id="395" r:id="rId3"/>
    <p:sldId id="333" r:id="rId4"/>
    <p:sldId id="334" r:id="rId5"/>
    <p:sldId id="312" r:id="rId6"/>
    <p:sldId id="258" r:id="rId7"/>
    <p:sldId id="317" r:id="rId8"/>
    <p:sldId id="297" r:id="rId9"/>
    <p:sldId id="320" r:id="rId10"/>
    <p:sldId id="342" r:id="rId11"/>
    <p:sldId id="389" r:id="rId12"/>
    <p:sldId id="390" r:id="rId13"/>
    <p:sldId id="341" r:id="rId14"/>
    <p:sldId id="337" r:id="rId15"/>
    <p:sldId id="362" r:id="rId16"/>
    <p:sldId id="338" r:id="rId17"/>
    <p:sldId id="340" r:id="rId18"/>
    <p:sldId id="344" r:id="rId19"/>
    <p:sldId id="345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70" r:id="rId28"/>
    <p:sldId id="371" r:id="rId29"/>
    <p:sldId id="354" r:id="rId30"/>
    <p:sldId id="393" r:id="rId31"/>
    <p:sldId id="356" r:id="rId32"/>
    <p:sldId id="357" r:id="rId33"/>
    <p:sldId id="358" r:id="rId34"/>
    <p:sldId id="346" r:id="rId35"/>
    <p:sldId id="361" r:id="rId36"/>
    <p:sldId id="396" r:id="rId37"/>
    <p:sldId id="372" r:id="rId38"/>
    <p:sldId id="374" r:id="rId39"/>
    <p:sldId id="383" r:id="rId40"/>
    <p:sldId id="384" r:id="rId41"/>
    <p:sldId id="385" r:id="rId42"/>
    <p:sldId id="392" r:id="rId43"/>
    <p:sldId id="364" r:id="rId44"/>
    <p:sldId id="366" r:id="rId45"/>
    <p:sldId id="381" r:id="rId46"/>
    <p:sldId id="391" r:id="rId47"/>
    <p:sldId id="376" r:id="rId48"/>
    <p:sldId id="377" r:id="rId49"/>
    <p:sldId id="360" r:id="rId50"/>
    <p:sldId id="387" r:id="rId51"/>
    <p:sldId id="367" r:id="rId52"/>
    <p:sldId id="378" r:id="rId53"/>
    <p:sldId id="375" r:id="rId54"/>
    <p:sldId id="379" r:id="rId55"/>
    <p:sldId id="382" r:id="rId56"/>
    <p:sldId id="388" r:id="rId57"/>
    <p:sldId id="394" r:id="rId58"/>
    <p:sldId id="365" r:id="rId59"/>
    <p:sldId id="368" r:id="rId60"/>
    <p:sldId id="369" r:id="rId61"/>
    <p:sldId id="363" r:id="rId62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FAF"/>
    <a:srgbClr val="939493"/>
    <a:srgbClr val="F3F3F3"/>
    <a:srgbClr val="FFDD2D"/>
    <a:srgbClr val="585858"/>
    <a:srgbClr val="F9F9F9"/>
    <a:srgbClr val="DEDEDE"/>
    <a:srgbClr val="FFFFFF"/>
    <a:srgbClr val="E5ECFF"/>
    <a:srgbClr val="F5F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8" autoAdjust="0"/>
    <p:restoredTop sz="94873" autoAdjust="0"/>
  </p:normalViewPr>
  <p:slideViewPr>
    <p:cSldViewPr snapToGrid="0">
      <p:cViewPr varScale="1">
        <p:scale>
          <a:sx n="75" d="100"/>
          <a:sy n="75" d="100"/>
        </p:scale>
        <p:origin x="1016" y="176"/>
      </p:cViewPr>
      <p:guideLst>
        <p:guide orient="horz" pos="2880"/>
        <p:guide pos="21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353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04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D2AFB-2A0E-4923-A1C9-CF73B9CA7C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61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43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437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437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64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F83DDE43-4DC1-46E6-A960-9457E0E6FFB1}"/>
              </a:ext>
            </a:extLst>
          </p:cNvPr>
          <p:cNvSpPr/>
          <p:nvPr/>
        </p:nvSpPr>
        <p:spPr>
          <a:xfrm>
            <a:off x="15430501" y="0"/>
            <a:ext cx="4699314" cy="11322050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6C6E099-F2C8-4F40-8ECC-35C517E9038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2BFC6976-8A23-4722-9227-62EC5CFFBE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F86A30A-FAB6-4FD3-B35F-3247D7481A15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908CC309-C792-4DDF-9795-3F0BFD22E0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4149" y="76898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49705" y="38359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AB8BA00-AE3E-AB4C-ABAB-9EF08E3BE9AD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D37D0DD7-094C-254D-8A5E-DD9A38318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E14A0C-81CC-4708-AE31-21D1D95AC77B}"/>
              </a:ext>
            </a:extLst>
          </p:cNvPr>
          <p:cNvSpPr/>
          <p:nvPr userDrawn="1"/>
        </p:nvSpPr>
        <p:spPr>
          <a:xfrm>
            <a:off x="7483847" y="6172200"/>
            <a:ext cx="12644065" cy="5149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877135-F6B4-4C8B-A7DF-246368020891}"/>
              </a:ext>
            </a:extLst>
          </p:cNvPr>
          <p:cNvSpPr/>
          <p:nvPr userDrawn="1"/>
        </p:nvSpPr>
        <p:spPr>
          <a:xfrm>
            <a:off x="8122920" y="5661025"/>
            <a:ext cx="12374880" cy="602805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373941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 позволяет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Выполнять важные задания.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7116" y="6613092"/>
            <a:ext cx="11153934" cy="2664258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С заголовок в 1 строку c картинко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2703099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96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chemeClr val="bg1"/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 рамки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место обучения кадров.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98CF08-1AEA-438F-AE6B-ECCE4451E3D9}"/>
              </a:ext>
            </a:extLst>
          </p:cNvPr>
          <p:cNvSpPr/>
          <p:nvPr userDrawn="1"/>
        </p:nvSpPr>
        <p:spPr>
          <a:xfrm>
            <a:off x="676117" y="5120640"/>
            <a:ext cx="19451796" cy="6201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8B869B9-45C1-4532-861B-B1A9A4EE2F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9741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AABB848D-1FC7-4E47-B83B-17E00199F7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92807" y="6138738"/>
            <a:ext cx="916465" cy="102606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1698" r="11698"/>
            </a:stretch>
          </a:blip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2084B63-BFEF-41DC-8911-B9268578C315}"/>
              </a:ext>
            </a:extLst>
          </p:cNvPr>
          <p:cNvSpPr/>
          <p:nvPr userDrawn="1"/>
        </p:nvSpPr>
        <p:spPr>
          <a:xfrm>
            <a:off x="1234440" y="4609465"/>
            <a:ext cx="19263360" cy="684412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F115BB8-BCAD-4E17-BA43-9543D84525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947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9F0869F-0F9F-42B7-83CE-0631C0E4E0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48254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53182E6C-0A7B-48C5-BCB0-2F5868711A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115876" y="7233602"/>
            <a:ext cx="3600546" cy="143494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just" defTabSz="457200" rtl="0" eaLnBrk="1" fontAlgn="auto" latinLnBrk="0" hangingPunct="1">
              <a:lnSpc>
                <a:spcPct val="1228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</a:t>
            </a:r>
            <a:r>
              <a:rPr kumimoji="0" lang="ru-RU" sz="21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пополнения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0A86DB09-3E8D-4814-A6BB-DAC0E3D61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17363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34E368B9-60B5-4CF9-A88F-F895782D1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8434" y="6126991"/>
            <a:ext cx="3600546" cy="904241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8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394335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B96D9404-69DD-4151-81C9-85FB069AAC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6640" y="6138738"/>
            <a:ext cx="916465" cy="102606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2866" b="22866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419EB079-4111-436D-835B-3B50426232B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889989" y="6138738"/>
            <a:ext cx="916465" cy="102606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8031" b="8031"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3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29">
            <a:extLst>
              <a:ext uri="{FF2B5EF4-FFF2-40B4-BE49-F238E27FC236}">
                <a16:creationId xmlns:a16="http://schemas.microsoft.com/office/drawing/2014/main" id="{451E73AA-CA31-444C-A512-E2F0F1657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99079" y="3709012"/>
            <a:ext cx="7999362" cy="185176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303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Зеленый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 на большую </a:t>
            </a:r>
            <a:r>
              <a:rPr kumimoji="0" lang="ru-RU" sz="21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сумму,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отлично. Пусть  бизнес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держит там часть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оборота.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 в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Тинькофф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намного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лучше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зарплатный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проект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валютный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контроль.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Поэтому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пусть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компания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нами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этим направлениям.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91A0E3FE-0E10-4515-93A7-85798985B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98629" y="2097088"/>
            <a:ext cx="7999812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2524125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Предложите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выбрать</a:t>
            </a:r>
            <a:r>
              <a:rPr kumimoji="0" lang="ru-RU" sz="35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банки  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под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конкретные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задачи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88C0093C-B412-40A1-AC8E-86EE75077C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98629" y="6681789"/>
            <a:ext cx="7862651" cy="1271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06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Не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предлагайте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все</a:t>
            </a:r>
            <a:r>
              <a:rPr kumimoji="0" lang="ru-RU" sz="35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бросить 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35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поменять</a:t>
            </a:r>
            <a:r>
              <a:rPr kumimoji="0" lang="ru-RU" sz="35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банк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8CA6D0E-9811-4E33-9C60-E10721DE04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5475" y="2123155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778AC870-87E9-4C63-92C6-83E627D4A0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5475" y="6681789"/>
            <a:ext cx="1241425" cy="12715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1CBB5FC-D533-AA45-B9F3-E5F13AB2A854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A421AB01-6DAD-1542-A751-F51E505AD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826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9">
            <a:extLst>
              <a:ext uri="{FF2B5EF4-FFF2-40B4-BE49-F238E27FC236}">
                <a16:creationId xmlns:a16="http://schemas.microsoft.com/office/drawing/2014/main" id="{40B65EC7-02A1-42EC-BDD6-E2BE938CC7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097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11806AF-26D1-439D-A38A-FCD6CB1F10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9096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02737026-EE4A-4294-AD72-FE7C75693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807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Prime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6AD2674-7124-400B-9CDE-A328E660F614}"/>
              </a:ext>
            </a:extLst>
          </p:cNvPr>
          <p:cNvGrpSpPr/>
          <p:nvPr userDrawn="1"/>
        </p:nvGrpSpPr>
        <p:grpSpPr>
          <a:xfrm>
            <a:off x="829949" y="7129774"/>
            <a:ext cx="5565775" cy="1998980"/>
            <a:chOff x="829949" y="7129774"/>
            <a:chExt cx="5565775" cy="199898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58CED23-EB0B-4D2F-9E46-A35D63EF09A2}"/>
                </a:ext>
              </a:extLst>
            </p:cNvPr>
            <p:cNvSpPr/>
            <p:nvPr/>
          </p:nvSpPr>
          <p:spPr>
            <a:xfrm>
              <a:off x="980069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C9D4FE-FEDB-4F98-B1B4-E5F371F1012E}"/>
                </a:ext>
              </a:extLst>
            </p:cNvPr>
            <p:cNvSpPr/>
            <p:nvPr/>
          </p:nvSpPr>
          <p:spPr>
            <a:xfrm>
              <a:off x="829949" y="7129774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4"/>
                  </a:lnTo>
                  <a:lnTo>
                    <a:pt x="17190" y="498501"/>
                  </a:lnTo>
                  <a:lnTo>
                    <a:pt x="48047" y="531986"/>
                  </a:lnTo>
                  <a:lnTo>
                    <a:pt x="89027" y="562902"/>
                  </a:lnTo>
                  <a:lnTo>
                    <a:pt x="131334" y="591858"/>
                  </a:lnTo>
                  <a:lnTo>
                    <a:pt x="174932" y="618835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32477AA-437E-4D9C-9379-FF58C585255B}"/>
                </a:ext>
              </a:extLst>
            </p:cNvPr>
            <p:cNvSpPr/>
            <p:nvPr/>
          </p:nvSpPr>
          <p:spPr>
            <a:xfrm>
              <a:off x="933392" y="7315510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9">
            <a:extLst>
              <a:ext uri="{FF2B5EF4-FFF2-40B4-BE49-F238E27FC236}">
                <a16:creationId xmlns:a16="http://schemas.microsoft.com/office/drawing/2014/main" id="{C5236EBA-8FAD-4FF1-A554-E2534505D0D6}"/>
              </a:ext>
            </a:extLst>
          </p:cNvPr>
          <p:cNvGrpSpPr/>
          <p:nvPr userDrawn="1"/>
        </p:nvGrpSpPr>
        <p:grpSpPr>
          <a:xfrm>
            <a:off x="7264799" y="7111911"/>
            <a:ext cx="5488940" cy="2016760"/>
            <a:chOff x="7264799" y="7111911"/>
            <a:chExt cx="5488940" cy="201676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0B7F2F0-E3C3-4BBA-B220-322343AA9C1C}"/>
                </a:ext>
              </a:extLst>
            </p:cNvPr>
            <p:cNvSpPr/>
            <p:nvPr/>
          </p:nvSpPr>
          <p:spPr>
            <a:xfrm>
              <a:off x="7337991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CC980F7-F253-4C8D-BFBE-3855A40EB4B8}"/>
                </a:ext>
              </a:extLst>
            </p:cNvPr>
            <p:cNvSpPr/>
            <p:nvPr/>
          </p:nvSpPr>
          <p:spPr>
            <a:xfrm>
              <a:off x="7264799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2" y="325946"/>
                  </a:moveTo>
                  <a:lnTo>
                    <a:pt x="87989" y="326768"/>
                  </a:lnTo>
                  <a:lnTo>
                    <a:pt x="46812" y="343336"/>
                  </a:lnTo>
                  <a:lnTo>
                    <a:pt x="16478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2" y="498501"/>
                  </a:lnTo>
                  <a:lnTo>
                    <a:pt x="48054" y="531993"/>
                  </a:lnTo>
                  <a:lnTo>
                    <a:pt x="89034" y="562902"/>
                  </a:lnTo>
                  <a:lnTo>
                    <a:pt x="131340" y="591855"/>
                  </a:lnTo>
                  <a:lnTo>
                    <a:pt x="174934" y="618830"/>
                  </a:lnTo>
                  <a:lnTo>
                    <a:pt x="219780" y="643810"/>
                  </a:lnTo>
                  <a:lnTo>
                    <a:pt x="260290" y="660138"/>
                  </a:lnTo>
                  <a:lnTo>
                    <a:pt x="281748" y="663190"/>
                  </a:lnTo>
                  <a:lnTo>
                    <a:pt x="303891" y="661011"/>
                  </a:lnTo>
                  <a:lnTo>
                    <a:pt x="346149" y="644190"/>
                  </a:lnTo>
                  <a:lnTo>
                    <a:pt x="377711" y="612234"/>
                  </a:lnTo>
                  <a:lnTo>
                    <a:pt x="404791" y="559058"/>
                  </a:lnTo>
                  <a:lnTo>
                    <a:pt x="428969" y="512345"/>
                  </a:lnTo>
                  <a:lnTo>
                    <a:pt x="450971" y="470479"/>
                  </a:lnTo>
                  <a:lnTo>
                    <a:pt x="471522" y="431846"/>
                  </a:lnTo>
                  <a:lnTo>
                    <a:pt x="493754" y="390335"/>
                  </a:lnTo>
                  <a:lnTo>
                    <a:pt x="243001" y="390335"/>
                  </a:lnTo>
                  <a:lnTo>
                    <a:pt x="233243" y="383321"/>
                  </a:lnTo>
                  <a:lnTo>
                    <a:pt x="174408" y="342474"/>
                  </a:lnTo>
                  <a:lnTo>
                    <a:pt x="132892" y="325946"/>
                  </a:lnTo>
                  <a:close/>
                </a:path>
                <a:path w="624204" h="663575">
                  <a:moveTo>
                    <a:pt x="511184" y="0"/>
                  </a:moveTo>
                  <a:lnTo>
                    <a:pt x="467946" y="8891"/>
                  </a:lnTo>
                  <a:lnTo>
                    <a:pt x="428784" y="33091"/>
                  </a:lnTo>
                  <a:lnTo>
                    <a:pt x="362237" y="156225"/>
                  </a:lnTo>
                  <a:lnTo>
                    <a:pt x="243001" y="390335"/>
                  </a:lnTo>
                  <a:lnTo>
                    <a:pt x="493754" y="390335"/>
                  </a:lnTo>
                  <a:lnTo>
                    <a:pt x="531722" y="319178"/>
                  </a:lnTo>
                  <a:lnTo>
                    <a:pt x="553723" y="277315"/>
                  </a:lnTo>
                  <a:lnTo>
                    <a:pt x="577898" y="230605"/>
                  </a:lnTo>
                  <a:lnTo>
                    <a:pt x="604975" y="177432"/>
                  </a:lnTo>
                  <a:lnTo>
                    <a:pt x="621022" y="136888"/>
                  </a:lnTo>
                  <a:lnTo>
                    <a:pt x="623950" y="115924"/>
                  </a:lnTo>
                  <a:lnTo>
                    <a:pt x="622189" y="93309"/>
                  </a:lnTo>
                  <a:lnTo>
                    <a:pt x="605074" y="51558"/>
                  </a:lnTo>
                  <a:lnTo>
                    <a:pt x="573399" y="19477"/>
                  </a:lnTo>
                  <a:lnTo>
                    <a:pt x="532936" y="2716"/>
                  </a:lnTo>
                  <a:lnTo>
                    <a:pt x="511184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40C89E7-C7DA-495A-8516-9B8A2E77BBC1}"/>
                </a:ext>
              </a:extLst>
            </p:cNvPr>
            <p:cNvSpPr/>
            <p:nvPr/>
          </p:nvSpPr>
          <p:spPr>
            <a:xfrm>
              <a:off x="7368238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09">
                  <a:moveTo>
                    <a:pt x="19000" y="388156"/>
                  </a:moveTo>
                  <a:lnTo>
                    <a:pt x="7001" y="388211"/>
                  </a:lnTo>
                  <a:lnTo>
                    <a:pt x="41" y="396903"/>
                  </a:lnTo>
                  <a:lnTo>
                    <a:pt x="0" y="408651"/>
                  </a:lnTo>
                  <a:lnTo>
                    <a:pt x="8759" y="417873"/>
                  </a:lnTo>
                  <a:lnTo>
                    <a:pt x="218470" y="510590"/>
                  </a:lnTo>
                  <a:lnTo>
                    <a:pt x="224509" y="511571"/>
                  </a:lnTo>
                  <a:lnTo>
                    <a:pt x="230385" y="509811"/>
                  </a:lnTo>
                  <a:lnTo>
                    <a:pt x="235295" y="506007"/>
                  </a:lnTo>
                  <a:lnTo>
                    <a:pt x="238436" y="500852"/>
                  </a:lnTo>
                  <a:lnTo>
                    <a:pt x="247468" y="475282"/>
                  </a:lnTo>
                  <a:lnTo>
                    <a:pt x="215216" y="475282"/>
                  </a:lnTo>
                  <a:lnTo>
                    <a:pt x="19000" y="388156"/>
                  </a:lnTo>
                  <a:close/>
                </a:path>
                <a:path w="407670" h="511809">
                  <a:moveTo>
                    <a:pt x="397810" y="0"/>
                  </a:moveTo>
                  <a:lnTo>
                    <a:pt x="386332" y="67"/>
                  </a:lnTo>
                  <a:lnTo>
                    <a:pt x="377896" y="9207"/>
                  </a:lnTo>
                  <a:lnTo>
                    <a:pt x="365836" y="43736"/>
                  </a:lnTo>
                  <a:lnTo>
                    <a:pt x="353559" y="80274"/>
                  </a:lnTo>
                  <a:lnTo>
                    <a:pt x="341507" y="114803"/>
                  </a:lnTo>
                  <a:lnTo>
                    <a:pt x="233711" y="419933"/>
                  </a:lnTo>
                  <a:lnTo>
                    <a:pt x="228478" y="435206"/>
                  </a:lnTo>
                  <a:lnTo>
                    <a:pt x="220449" y="460003"/>
                  </a:lnTo>
                  <a:lnTo>
                    <a:pt x="215216" y="475282"/>
                  </a:lnTo>
                  <a:lnTo>
                    <a:pt x="247468" y="475282"/>
                  </a:lnTo>
                  <a:lnTo>
                    <a:pt x="306388" y="308481"/>
                  </a:lnTo>
                  <a:lnTo>
                    <a:pt x="324667" y="256477"/>
                  </a:lnTo>
                  <a:lnTo>
                    <a:pt x="338401" y="216969"/>
                  </a:lnTo>
                  <a:lnTo>
                    <a:pt x="350620" y="181625"/>
                  </a:lnTo>
                  <a:lnTo>
                    <a:pt x="364353" y="142117"/>
                  </a:lnTo>
                  <a:lnTo>
                    <a:pt x="382633" y="90113"/>
                  </a:lnTo>
                  <a:lnTo>
                    <a:pt x="407612" y="19422"/>
                  </a:lnTo>
                  <a:lnTo>
                    <a:pt x="406759" y="7090"/>
                  </a:lnTo>
                  <a:lnTo>
                    <a:pt x="39781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232C711A-C357-42E8-BBBF-4DB09D6034E2}"/>
              </a:ext>
            </a:extLst>
          </p:cNvPr>
          <p:cNvGrpSpPr/>
          <p:nvPr userDrawn="1"/>
        </p:nvGrpSpPr>
        <p:grpSpPr>
          <a:xfrm>
            <a:off x="13658877" y="7111911"/>
            <a:ext cx="5490845" cy="2016760"/>
            <a:chOff x="13658877" y="7111911"/>
            <a:chExt cx="5490845" cy="20167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336CF35-59C6-49E6-BAA9-B1509CAFCC67}"/>
                </a:ext>
              </a:extLst>
            </p:cNvPr>
            <p:cNvSpPr/>
            <p:nvPr/>
          </p:nvSpPr>
          <p:spPr>
            <a:xfrm>
              <a:off x="13733608" y="7407104"/>
              <a:ext cx="5403215" cy="1709420"/>
            </a:xfrm>
            <a:custGeom>
              <a:avLst/>
              <a:gdLst/>
              <a:ahLst/>
              <a:cxnLst/>
              <a:rect l="l" t="t" r="r" b="b"/>
              <a:pathLst>
                <a:path w="5403215" h="1709420">
                  <a:moveTo>
                    <a:pt x="647791" y="0"/>
                  </a:moveTo>
                  <a:lnTo>
                    <a:pt x="5292718" y="0"/>
                  </a:lnTo>
                  <a:lnTo>
                    <a:pt x="5335634" y="8886"/>
                  </a:lnTo>
                  <a:lnTo>
                    <a:pt x="5370681" y="33119"/>
                  </a:lnTo>
                  <a:lnTo>
                    <a:pt x="5394311" y="69065"/>
                  </a:lnTo>
                  <a:lnTo>
                    <a:pt x="5402976" y="113085"/>
                  </a:lnTo>
                  <a:lnTo>
                    <a:pt x="5402976" y="1595762"/>
                  </a:lnTo>
                  <a:lnTo>
                    <a:pt x="5394311" y="1639783"/>
                  </a:lnTo>
                  <a:lnTo>
                    <a:pt x="5370681" y="1675728"/>
                  </a:lnTo>
                  <a:lnTo>
                    <a:pt x="5335634" y="1699962"/>
                  </a:lnTo>
                  <a:lnTo>
                    <a:pt x="5292718" y="1708848"/>
                  </a:lnTo>
                  <a:lnTo>
                    <a:pt x="110270" y="1708848"/>
                  </a:lnTo>
                  <a:lnTo>
                    <a:pt x="67347" y="1699962"/>
                  </a:lnTo>
                  <a:lnTo>
                    <a:pt x="32296" y="1675728"/>
                  </a:lnTo>
                  <a:lnTo>
                    <a:pt x="8665" y="1639783"/>
                  </a:lnTo>
                  <a:lnTo>
                    <a:pt x="0" y="1595762"/>
                  </a:lnTo>
                  <a:lnTo>
                    <a:pt x="0" y="526350"/>
                  </a:lnTo>
                </a:path>
              </a:pathLst>
            </a:custGeom>
            <a:ln w="25130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9B356D91-4685-4395-8F09-1A96F940BF61}"/>
                </a:ext>
              </a:extLst>
            </p:cNvPr>
            <p:cNvSpPr/>
            <p:nvPr/>
          </p:nvSpPr>
          <p:spPr>
            <a:xfrm>
              <a:off x="13658877" y="711191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36"/>
                  </a:lnTo>
                  <a:lnTo>
                    <a:pt x="16483" y="374050"/>
                  </a:lnTo>
                  <a:lnTo>
                    <a:pt x="0" y="416886"/>
                  </a:lnTo>
                  <a:lnTo>
                    <a:pt x="705" y="459251"/>
                  </a:lnTo>
                  <a:lnTo>
                    <a:pt x="17190" y="498501"/>
                  </a:lnTo>
                  <a:lnTo>
                    <a:pt x="48047" y="531993"/>
                  </a:lnTo>
                  <a:lnTo>
                    <a:pt x="89027" y="562902"/>
                  </a:lnTo>
                  <a:lnTo>
                    <a:pt x="131334" y="591855"/>
                  </a:lnTo>
                  <a:lnTo>
                    <a:pt x="174932" y="618830"/>
                  </a:lnTo>
                  <a:lnTo>
                    <a:pt x="219786" y="643810"/>
                  </a:lnTo>
                  <a:lnTo>
                    <a:pt x="260285" y="660138"/>
                  </a:lnTo>
                  <a:lnTo>
                    <a:pt x="281741" y="663190"/>
                  </a:lnTo>
                  <a:lnTo>
                    <a:pt x="303884" y="661011"/>
                  </a:lnTo>
                  <a:lnTo>
                    <a:pt x="346153" y="644190"/>
                  </a:lnTo>
                  <a:lnTo>
                    <a:pt x="377716" y="612234"/>
                  </a:lnTo>
                  <a:lnTo>
                    <a:pt x="404796" y="559058"/>
                  </a:lnTo>
                  <a:lnTo>
                    <a:pt x="428973" y="512345"/>
                  </a:lnTo>
                  <a:lnTo>
                    <a:pt x="450974" y="470479"/>
                  </a:lnTo>
                  <a:lnTo>
                    <a:pt x="471523" y="431846"/>
                  </a:lnTo>
                  <a:lnTo>
                    <a:pt x="493753" y="390335"/>
                  </a:lnTo>
                  <a:lnTo>
                    <a:pt x="243006" y="390335"/>
                  </a:lnTo>
                  <a:lnTo>
                    <a:pt x="233248" y="383321"/>
                  </a:lnTo>
                  <a:lnTo>
                    <a:pt x="174401" y="342474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91"/>
                  </a:lnTo>
                  <a:lnTo>
                    <a:pt x="428790" y="33091"/>
                  </a:lnTo>
                  <a:lnTo>
                    <a:pt x="362242" y="156225"/>
                  </a:lnTo>
                  <a:lnTo>
                    <a:pt x="243006" y="390335"/>
                  </a:lnTo>
                  <a:lnTo>
                    <a:pt x="493753" y="390335"/>
                  </a:lnTo>
                  <a:lnTo>
                    <a:pt x="531718" y="319178"/>
                  </a:lnTo>
                  <a:lnTo>
                    <a:pt x="553717" y="277315"/>
                  </a:lnTo>
                  <a:lnTo>
                    <a:pt x="577892" y="230605"/>
                  </a:lnTo>
                  <a:lnTo>
                    <a:pt x="604968" y="177432"/>
                  </a:lnTo>
                  <a:lnTo>
                    <a:pt x="621025" y="136888"/>
                  </a:lnTo>
                  <a:lnTo>
                    <a:pt x="623950" y="115924"/>
                  </a:lnTo>
                  <a:lnTo>
                    <a:pt x="622182" y="93309"/>
                  </a:lnTo>
                  <a:lnTo>
                    <a:pt x="605076" y="51558"/>
                  </a:lnTo>
                  <a:lnTo>
                    <a:pt x="573392" y="19477"/>
                  </a:lnTo>
                  <a:lnTo>
                    <a:pt x="532936" y="2716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3CB3-C8CD-45F2-8958-B40935D18350}"/>
                </a:ext>
              </a:extLst>
            </p:cNvPr>
            <p:cNvSpPr/>
            <p:nvPr/>
          </p:nvSpPr>
          <p:spPr>
            <a:xfrm>
              <a:off x="13762321" y="7297653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09">
                  <a:moveTo>
                    <a:pt x="19001" y="388156"/>
                  </a:moveTo>
                  <a:lnTo>
                    <a:pt x="6997" y="388211"/>
                  </a:lnTo>
                  <a:lnTo>
                    <a:pt x="38" y="396903"/>
                  </a:lnTo>
                  <a:lnTo>
                    <a:pt x="0" y="408651"/>
                  </a:lnTo>
                  <a:lnTo>
                    <a:pt x="8761" y="417873"/>
                  </a:lnTo>
                  <a:lnTo>
                    <a:pt x="218459" y="510590"/>
                  </a:lnTo>
                  <a:lnTo>
                    <a:pt x="224505" y="511571"/>
                  </a:lnTo>
                  <a:lnTo>
                    <a:pt x="230383" y="509811"/>
                  </a:lnTo>
                  <a:lnTo>
                    <a:pt x="235291" y="506007"/>
                  </a:lnTo>
                  <a:lnTo>
                    <a:pt x="238425" y="500852"/>
                  </a:lnTo>
                  <a:lnTo>
                    <a:pt x="247459" y="475282"/>
                  </a:lnTo>
                  <a:lnTo>
                    <a:pt x="215217" y="475282"/>
                  </a:lnTo>
                  <a:lnTo>
                    <a:pt x="19001" y="388156"/>
                  </a:lnTo>
                  <a:close/>
                </a:path>
                <a:path w="407669" h="511809">
                  <a:moveTo>
                    <a:pt x="397803" y="0"/>
                  </a:moveTo>
                  <a:lnTo>
                    <a:pt x="386327" y="67"/>
                  </a:lnTo>
                  <a:lnTo>
                    <a:pt x="377885" y="9207"/>
                  </a:lnTo>
                  <a:lnTo>
                    <a:pt x="365833" y="43736"/>
                  </a:lnTo>
                  <a:lnTo>
                    <a:pt x="353555" y="80274"/>
                  </a:lnTo>
                  <a:lnTo>
                    <a:pt x="341496" y="114803"/>
                  </a:lnTo>
                  <a:lnTo>
                    <a:pt x="233701" y="419933"/>
                  </a:lnTo>
                  <a:lnTo>
                    <a:pt x="228470" y="435206"/>
                  </a:lnTo>
                  <a:lnTo>
                    <a:pt x="220448" y="460003"/>
                  </a:lnTo>
                  <a:lnTo>
                    <a:pt x="215217" y="475282"/>
                  </a:lnTo>
                  <a:lnTo>
                    <a:pt x="247459" y="475282"/>
                  </a:lnTo>
                  <a:lnTo>
                    <a:pt x="306390" y="308481"/>
                  </a:lnTo>
                  <a:lnTo>
                    <a:pt x="324664" y="256477"/>
                  </a:lnTo>
                  <a:lnTo>
                    <a:pt x="338396" y="216969"/>
                  </a:lnTo>
                  <a:lnTo>
                    <a:pt x="350615" y="181625"/>
                  </a:lnTo>
                  <a:lnTo>
                    <a:pt x="364348" y="142117"/>
                  </a:lnTo>
                  <a:lnTo>
                    <a:pt x="382622" y="90113"/>
                  </a:lnTo>
                  <a:lnTo>
                    <a:pt x="407601" y="19422"/>
                  </a:lnTo>
                  <a:lnTo>
                    <a:pt x="406750" y="7090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2CA8B-64F3-4BE7-B81B-5280A9DCF94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C43C08C8-521A-4952-ADCC-872D9869F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Текст 29">
            <a:extLst>
              <a:ext uri="{FF2B5EF4-FFF2-40B4-BE49-F238E27FC236}">
                <a16:creationId xmlns:a16="http://schemas.microsoft.com/office/drawing/2014/main" id="{9A345B5E-94DB-4366-81AF-C47B32C98E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3778" y="2488286"/>
            <a:ext cx="15821621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-635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0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35" marR="368300" lvl="0" indent="-127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0" b="0" i="0" u="none" strike="noStrike" kern="1200" cap="none" spc="1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E666C63C-5180-4BD1-919F-50E56EBC99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59206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2A0FC87C-499B-41D5-8DC5-102518FF2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8807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Организует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график, поездку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 праздники.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Работает</a:t>
            </a:r>
            <a:r>
              <a:rPr kumimoji="0" lang="ru-RU" sz="2150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24/7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AC40B1DD-22DB-4EA4-8959-AB5A3642F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68023" y="7564675"/>
            <a:ext cx="4370766" cy="48957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50" spc="5" dirty="0">
                <a:solidFill>
                  <a:srgbClr val="282828"/>
                </a:solidFill>
                <a:latin typeface="Oleg Sans"/>
                <a:cs typeface="Oleg Sans"/>
              </a:rPr>
              <a:t>Alfred</a:t>
            </a:r>
            <a:endParaRPr lang="en-US" sz="2750" dirty="0">
              <a:latin typeface="Oleg Sans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88C61276-C91B-4392-AFBF-2AC48BA806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468022" y="8123514"/>
            <a:ext cx="4370767" cy="75766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Отвезет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доставит автомобиль     из</a:t>
            </a:r>
            <a:r>
              <a:rPr lang="ru-RU" sz="2150" spc="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сервиса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99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9">
            <a:extLst>
              <a:ext uri="{FF2B5EF4-FFF2-40B4-BE49-F238E27FC236}">
                <a16:creationId xmlns:a16="http://schemas.microsoft.com/office/drawing/2014/main" id="{164ACB21-7218-4835-98D5-2D71F4103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2156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79AC4207-1C16-4A61-AA4F-35A34D823262}"/>
              </a:ext>
            </a:extLst>
          </p:cNvPr>
          <p:cNvSpPr/>
          <p:nvPr userDrawn="1"/>
        </p:nvSpPr>
        <p:spPr>
          <a:xfrm>
            <a:off x="0" y="-15240"/>
            <a:ext cx="20104100" cy="5993765"/>
          </a:xfrm>
          <a:custGeom>
            <a:avLst/>
            <a:gdLst/>
            <a:ahLst/>
            <a:cxnLst/>
            <a:rect l="l" t="t" r="r" b="b"/>
            <a:pathLst>
              <a:path w="20104100" h="5993765">
                <a:moveTo>
                  <a:pt x="20104099" y="0"/>
                </a:moveTo>
                <a:lnTo>
                  <a:pt x="0" y="0"/>
                </a:lnTo>
                <a:lnTo>
                  <a:pt x="0" y="5993534"/>
                </a:lnTo>
                <a:lnTo>
                  <a:pt x="20104099" y="599353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6354B7B9-45F6-4478-9358-0BFB891FFA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73396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" dirty="0">
                <a:solidFill>
                  <a:srgbClr val="1A1919"/>
                </a:solidFill>
                <a:latin typeface="Oleg Sans"/>
                <a:cs typeface="Oleg Sans"/>
              </a:rPr>
              <a:t>Platform: </a:t>
            </a:r>
            <a:r>
              <a:rPr lang="en-US" sz="3450" spc="-20" dirty="0" err="1">
                <a:solidFill>
                  <a:srgbClr val="1A1919"/>
                </a:solidFill>
                <a:latin typeface="Oleg Sans"/>
                <a:cs typeface="Oleg Sans"/>
              </a:rPr>
              <a:t>Ios</a:t>
            </a:r>
            <a:r>
              <a:rPr lang="en-US" sz="3450" spc="-20" dirty="0">
                <a:solidFill>
                  <a:srgbClr val="1A1919"/>
                </a:solidFill>
                <a:latin typeface="Oleg Sans"/>
                <a:cs typeface="Oleg Sans"/>
              </a:rPr>
              <a:t> </a:t>
            </a:r>
            <a:r>
              <a:rPr lang="en-US" sz="3450" dirty="0">
                <a:solidFill>
                  <a:srgbClr val="1A1919"/>
                </a:solidFill>
                <a:latin typeface="Oleg Sans"/>
                <a:cs typeface="Oleg Sans"/>
              </a:rPr>
              <a:t>/ </a:t>
            </a:r>
            <a:r>
              <a:rPr lang="en-US" sz="3450" spc="-15" dirty="0">
                <a:solidFill>
                  <a:srgbClr val="1A1919"/>
                </a:solidFill>
                <a:latin typeface="Oleg Sans"/>
                <a:cs typeface="Oleg Sans"/>
              </a:rPr>
              <a:t>Android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13A8E7EC-2644-4D5A-B43A-15349E63E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73395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2.2млн / 3.8млн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(sign in)  </a:t>
            </a:r>
            <a:r>
              <a:rPr lang="en-US" sz="2350" spc="5" dirty="0">
                <a:solidFill>
                  <a:srgbClr val="1A1919"/>
                </a:solidFill>
                <a:latin typeface="Oleg Sans"/>
                <a:cs typeface="Oleg Sans"/>
              </a:rPr>
              <a:t>1.67млн / 2.68млн  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(</a:t>
            </a:r>
            <a:r>
              <a:rPr lang="en-US" sz="2350" dirty="0" err="1">
                <a:solidFill>
                  <a:srgbClr val="1A1919"/>
                </a:solidFill>
                <a:latin typeface="Oleg Sans"/>
                <a:cs typeface="Oleg Sans"/>
              </a:rPr>
              <a:t>pay&amp;transfer&amp;pull</a:t>
            </a:r>
            <a:r>
              <a:rPr lang="en-US" sz="2350" dirty="0">
                <a:solidFill>
                  <a:srgbClr val="1A1919"/>
                </a:solidFill>
                <a:latin typeface="Oleg Sans"/>
                <a:cs typeface="Oleg Sans"/>
              </a:rPr>
              <a:t>)</a:t>
            </a:r>
            <a:endParaRPr lang="en-US" sz="2350" dirty="0">
              <a:latin typeface="Oleg Sans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6298A70C-4ADE-4E1D-843C-F0999A3757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13041" y="2893568"/>
            <a:ext cx="4042840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50" spc="-100" dirty="0">
                <a:solidFill>
                  <a:srgbClr val="1A1919"/>
                </a:solidFill>
                <a:latin typeface="Oleg Sans"/>
                <a:cs typeface="Oleg Sans"/>
              </a:rPr>
              <a:t>DAU</a:t>
            </a:r>
            <a:endParaRPr lang="en-US" sz="34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0FB4E3E9-3468-49F1-9284-D34F7BCC1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13040" y="3452407"/>
            <a:ext cx="4042840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2.1млн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ru-RU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                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800к-1млн  </a:t>
            </a:r>
            <a:r>
              <a:rPr kumimoji="0" lang="ru-RU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              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a</a:t>
            </a:r>
            <a:r>
              <a:rPr kumimoji="0" lang="en-US" sz="2350" b="0" i="0" u="none" strike="noStrike" kern="1200" cap="none" spc="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y&amp;t</a:t>
            </a:r>
            <a:r>
              <a:rPr kumimoji="0" lang="en-US" sz="2350" b="0" i="0" u="none" strike="noStrike" kern="1200" cap="none" spc="-2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ra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nsf</a:t>
            </a:r>
            <a:r>
              <a:rPr kumimoji="0" lang="en-US" sz="2350" b="0" i="0" u="none" strike="noStrike" kern="1200" cap="none" spc="-1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e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17991728-36A9-488A-B93D-0F2B82699F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3900" y="2893568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FDA645E-7F4A-45ED-9EE8-419DCD942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3899" y="3452407"/>
            <a:ext cx="4871536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1363980" lvl="0" indent="0" algn="l" defTabSz="457200" rtl="0" eaLnBrk="1" fontAlgn="auto" latinLnBrk="0" hangingPunct="1">
              <a:lnSpc>
                <a:spcPct val="126299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4.3млн / 1.7млн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(sign in)  </a:t>
            </a:r>
            <a:r>
              <a:rPr kumimoji="0" lang="en-US" sz="2350" b="0" i="0" u="none" strike="noStrike" kern="1200" cap="none" spc="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3.35млн/1млн  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(</a:t>
            </a:r>
            <a:r>
              <a:rPr kumimoji="0" lang="en-US" sz="2350" b="0" i="0" u="none" strike="noStrike" kern="1200" cap="none" spc="0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pay&amp;transfer&amp;pull</a:t>
            </a: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BE18F1A-9C5F-4423-BD72-04F22FB41300}"/>
              </a:ext>
            </a:extLst>
          </p:cNvPr>
          <p:cNvGrpSpPr/>
          <p:nvPr userDrawn="1"/>
        </p:nvGrpSpPr>
        <p:grpSpPr>
          <a:xfrm>
            <a:off x="930469" y="2606351"/>
            <a:ext cx="12875260" cy="697865"/>
            <a:chOff x="930469" y="2606351"/>
            <a:chExt cx="12875260" cy="6978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12C2047-AEA9-449F-B8ED-43FB1445F2B0}"/>
                </a:ext>
              </a:extLst>
            </p:cNvPr>
            <p:cNvSpPr/>
            <p:nvPr/>
          </p:nvSpPr>
          <p:spPr>
            <a:xfrm>
              <a:off x="930469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3BF2EAB-6EC0-4ACA-A521-4DF11BEBA28C}"/>
                </a:ext>
              </a:extLst>
            </p:cNvPr>
            <p:cNvSpPr/>
            <p:nvPr/>
          </p:nvSpPr>
          <p:spPr>
            <a:xfrm>
              <a:off x="1033912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97FBC44-D75E-4764-BD51-2D33EC660877}"/>
                </a:ext>
              </a:extLst>
            </p:cNvPr>
            <p:cNvSpPr/>
            <p:nvPr/>
          </p:nvSpPr>
          <p:spPr>
            <a:xfrm>
              <a:off x="7878948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4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4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6" y="136892"/>
                  </a:lnTo>
                  <a:lnTo>
                    <a:pt x="623956" y="115929"/>
                  </a:lnTo>
                  <a:lnTo>
                    <a:pt x="622195" y="93314"/>
                  </a:lnTo>
                  <a:lnTo>
                    <a:pt x="605078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E071A07-7352-49B8-B96C-CF57198D9949}"/>
                </a:ext>
              </a:extLst>
            </p:cNvPr>
            <p:cNvSpPr/>
            <p:nvPr/>
          </p:nvSpPr>
          <p:spPr>
            <a:xfrm>
              <a:off x="7982391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70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0" y="511575"/>
                  </a:lnTo>
                  <a:lnTo>
                    <a:pt x="230379" y="509817"/>
                  </a:lnTo>
                  <a:lnTo>
                    <a:pt x="235290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70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8" y="256487"/>
                  </a:lnTo>
                  <a:lnTo>
                    <a:pt x="338402" y="216978"/>
                  </a:lnTo>
                  <a:lnTo>
                    <a:pt x="350619" y="181635"/>
                  </a:lnTo>
                  <a:lnTo>
                    <a:pt x="364349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2015052-8152-4480-AF92-5BE3B5E70494}"/>
                </a:ext>
              </a:extLst>
            </p:cNvPr>
            <p:cNvSpPr/>
            <p:nvPr/>
          </p:nvSpPr>
          <p:spPr>
            <a:xfrm>
              <a:off x="13181404" y="2606351"/>
              <a:ext cx="624205" cy="663575"/>
            </a:xfrm>
            <a:custGeom>
              <a:avLst/>
              <a:gdLst/>
              <a:ahLst/>
              <a:cxnLst/>
              <a:rect l="l" t="t" r="r" b="b"/>
              <a:pathLst>
                <a:path w="624205" h="663575">
                  <a:moveTo>
                    <a:pt x="132893" y="325946"/>
                  </a:moveTo>
                  <a:lnTo>
                    <a:pt x="87993" y="326768"/>
                  </a:lnTo>
                  <a:lnTo>
                    <a:pt x="46818" y="343340"/>
                  </a:lnTo>
                  <a:lnTo>
                    <a:pt x="16483" y="374056"/>
                  </a:lnTo>
                  <a:lnTo>
                    <a:pt x="0" y="416891"/>
                  </a:lnTo>
                  <a:lnTo>
                    <a:pt x="705" y="459256"/>
                  </a:lnTo>
                  <a:lnTo>
                    <a:pt x="17190" y="498506"/>
                  </a:lnTo>
                  <a:lnTo>
                    <a:pt x="48047" y="531998"/>
                  </a:lnTo>
                  <a:lnTo>
                    <a:pt x="89027" y="562907"/>
                  </a:lnTo>
                  <a:lnTo>
                    <a:pt x="131334" y="591860"/>
                  </a:lnTo>
                  <a:lnTo>
                    <a:pt x="174932" y="618836"/>
                  </a:lnTo>
                  <a:lnTo>
                    <a:pt x="219786" y="643815"/>
                  </a:lnTo>
                  <a:lnTo>
                    <a:pt x="260285" y="660143"/>
                  </a:lnTo>
                  <a:lnTo>
                    <a:pt x="281741" y="663195"/>
                  </a:lnTo>
                  <a:lnTo>
                    <a:pt x="303884" y="661016"/>
                  </a:lnTo>
                  <a:lnTo>
                    <a:pt x="346153" y="644184"/>
                  </a:lnTo>
                  <a:lnTo>
                    <a:pt x="377716" y="612226"/>
                  </a:lnTo>
                  <a:lnTo>
                    <a:pt x="404796" y="559051"/>
                  </a:lnTo>
                  <a:lnTo>
                    <a:pt x="428973" y="512339"/>
                  </a:lnTo>
                  <a:lnTo>
                    <a:pt x="450974" y="470474"/>
                  </a:lnTo>
                  <a:lnTo>
                    <a:pt x="471523" y="431842"/>
                  </a:lnTo>
                  <a:lnTo>
                    <a:pt x="493749" y="390340"/>
                  </a:lnTo>
                  <a:lnTo>
                    <a:pt x="243006" y="390340"/>
                  </a:lnTo>
                  <a:lnTo>
                    <a:pt x="233248" y="383326"/>
                  </a:lnTo>
                  <a:lnTo>
                    <a:pt x="174401" y="342480"/>
                  </a:lnTo>
                  <a:lnTo>
                    <a:pt x="132893" y="325946"/>
                  </a:lnTo>
                  <a:close/>
                </a:path>
                <a:path w="624205" h="663575">
                  <a:moveTo>
                    <a:pt x="511188" y="0"/>
                  </a:moveTo>
                  <a:lnTo>
                    <a:pt x="467951" y="8889"/>
                  </a:lnTo>
                  <a:lnTo>
                    <a:pt x="428790" y="33091"/>
                  </a:lnTo>
                  <a:lnTo>
                    <a:pt x="362242" y="156230"/>
                  </a:lnTo>
                  <a:lnTo>
                    <a:pt x="243006" y="390340"/>
                  </a:lnTo>
                  <a:lnTo>
                    <a:pt x="493749" y="390340"/>
                  </a:lnTo>
                  <a:lnTo>
                    <a:pt x="511170" y="357809"/>
                  </a:lnTo>
                  <a:lnTo>
                    <a:pt x="531718" y="319177"/>
                  </a:lnTo>
                  <a:lnTo>
                    <a:pt x="553717" y="277312"/>
                  </a:lnTo>
                  <a:lnTo>
                    <a:pt x="577892" y="230600"/>
                  </a:lnTo>
                  <a:lnTo>
                    <a:pt x="604968" y="177425"/>
                  </a:lnTo>
                  <a:lnTo>
                    <a:pt x="621025" y="136892"/>
                  </a:lnTo>
                  <a:lnTo>
                    <a:pt x="623950" y="115929"/>
                  </a:lnTo>
                  <a:lnTo>
                    <a:pt x="622182" y="93314"/>
                  </a:lnTo>
                  <a:lnTo>
                    <a:pt x="605076" y="51564"/>
                  </a:lnTo>
                  <a:lnTo>
                    <a:pt x="573392" y="19482"/>
                  </a:lnTo>
                  <a:lnTo>
                    <a:pt x="532936" y="2720"/>
                  </a:lnTo>
                  <a:lnTo>
                    <a:pt x="511188" y="0"/>
                  </a:lnTo>
                  <a:close/>
                </a:path>
              </a:pathLst>
            </a:custGeom>
            <a:solidFill>
              <a:srgbClr val="FFDA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201C1D2-33ED-4224-AC10-E29CD90070BF}"/>
                </a:ext>
              </a:extLst>
            </p:cNvPr>
            <p:cNvSpPr/>
            <p:nvPr/>
          </p:nvSpPr>
          <p:spPr>
            <a:xfrm>
              <a:off x="13284848" y="2792089"/>
              <a:ext cx="407670" cy="511809"/>
            </a:xfrm>
            <a:custGeom>
              <a:avLst/>
              <a:gdLst/>
              <a:ahLst/>
              <a:cxnLst/>
              <a:rect l="l" t="t" r="r" b="b"/>
              <a:pathLst>
                <a:path w="407669" h="511810">
                  <a:moveTo>
                    <a:pt x="19001" y="388166"/>
                  </a:moveTo>
                  <a:lnTo>
                    <a:pt x="6997" y="388218"/>
                  </a:lnTo>
                  <a:lnTo>
                    <a:pt x="38" y="396908"/>
                  </a:lnTo>
                  <a:lnTo>
                    <a:pt x="0" y="408655"/>
                  </a:lnTo>
                  <a:lnTo>
                    <a:pt x="8761" y="417882"/>
                  </a:lnTo>
                  <a:lnTo>
                    <a:pt x="218459" y="510587"/>
                  </a:lnTo>
                  <a:lnTo>
                    <a:pt x="224505" y="511575"/>
                  </a:lnTo>
                  <a:lnTo>
                    <a:pt x="230383" y="509817"/>
                  </a:lnTo>
                  <a:lnTo>
                    <a:pt x="235291" y="506011"/>
                  </a:lnTo>
                  <a:lnTo>
                    <a:pt x="238425" y="500849"/>
                  </a:lnTo>
                  <a:lnTo>
                    <a:pt x="247455" y="475292"/>
                  </a:lnTo>
                  <a:lnTo>
                    <a:pt x="215217" y="475292"/>
                  </a:lnTo>
                  <a:lnTo>
                    <a:pt x="19001" y="388166"/>
                  </a:lnTo>
                  <a:close/>
                </a:path>
                <a:path w="407669" h="511810">
                  <a:moveTo>
                    <a:pt x="397803" y="0"/>
                  </a:moveTo>
                  <a:lnTo>
                    <a:pt x="386327" y="69"/>
                  </a:lnTo>
                  <a:lnTo>
                    <a:pt x="377885" y="9216"/>
                  </a:lnTo>
                  <a:lnTo>
                    <a:pt x="365833" y="43744"/>
                  </a:lnTo>
                  <a:lnTo>
                    <a:pt x="353555" y="80278"/>
                  </a:lnTo>
                  <a:lnTo>
                    <a:pt x="341496" y="114813"/>
                  </a:lnTo>
                  <a:lnTo>
                    <a:pt x="233701" y="419930"/>
                  </a:lnTo>
                  <a:lnTo>
                    <a:pt x="228470" y="435210"/>
                  </a:lnTo>
                  <a:lnTo>
                    <a:pt x="220448" y="460012"/>
                  </a:lnTo>
                  <a:lnTo>
                    <a:pt x="215217" y="475292"/>
                  </a:lnTo>
                  <a:lnTo>
                    <a:pt x="247455" y="475292"/>
                  </a:lnTo>
                  <a:lnTo>
                    <a:pt x="306390" y="308491"/>
                  </a:lnTo>
                  <a:lnTo>
                    <a:pt x="324664" y="256487"/>
                  </a:lnTo>
                  <a:lnTo>
                    <a:pt x="338396" y="216978"/>
                  </a:lnTo>
                  <a:lnTo>
                    <a:pt x="350615" y="181635"/>
                  </a:lnTo>
                  <a:lnTo>
                    <a:pt x="364348" y="142126"/>
                  </a:lnTo>
                  <a:lnTo>
                    <a:pt x="382622" y="90122"/>
                  </a:lnTo>
                  <a:lnTo>
                    <a:pt x="407601" y="19431"/>
                  </a:lnTo>
                  <a:lnTo>
                    <a:pt x="406750" y="7092"/>
                  </a:lnTo>
                  <a:lnTo>
                    <a:pt x="39780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BF5A8399-4370-4C86-BF03-C7E4DD5A5D12}"/>
              </a:ext>
            </a:extLst>
          </p:cNvPr>
          <p:cNvSpPr/>
          <p:nvPr userDrawn="1"/>
        </p:nvSpPr>
        <p:spPr>
          <a:xfrm>
            <a:off x="1030335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760B042-E35C-4EC5-9AE8-D399A841FAEC}"/>
              </a:ext>
            </a:extLst>
          </p:cNvPr>
          <p:cNvSpPr/>
          <p:nvPr userDrawn="1"/>
        </p:nvSpPr>
        <p:spPr>
          <a:xfrm>
            <a:off x="1030335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4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E35282-EBF1-4DBA-B9EC-AFFAFF1BA0C0}"/>
              </a:ext>
            </a:extLst>
          </p:cNvPr>
          <p:cNvSpPr/>
          <p:nvPr userDrawn="1"/>
        </p:nvSpPr>
        <p:spPr>
          <a:xfrm>
            <a:off x="10574678" y="7752643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60650B80-8FB5-47A7-82BD-B7B95AB43A0C}"/>
              </a:ext>
            </a:extLst>
          </p:cNvPr>
          <p:cNvSpPr/>
          <p:nvPr userDrawn="1"/>
        </p:nvSpPr>
        <p:spPr>
          <a:xfrm>
            <a:off x="10574678" y="8456286"/>
            <a:ext cx="691515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6D1A8F57-4D9A-4C6E-9581-F611684389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23EA9331-41D2-46B9-AB0E-5212311D80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156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0" name="Текст 29">
            <a:extLst>
              <a:ext uri="{FF2B5EF4-FFF2-40B4-BE49-F238E27FC236}">
                <a16:creationId xmlns:a16="http://schemas.microsoft.com/office/drawing/2014/main" id="{76C7A1E8-6329-494E-8713-E3EB7F1DC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2156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16EAB665-6742-40FD-9F16-3E49AABA43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555129" y="6756163"/>
            <a:ext cx="4871536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50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Дебетовый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/</a:t>
            </a:r>
            <a:r>
              <a:rPr kumimoji="0" lang="ru-RU" sz="3450" b="0" i="0" u="none" strike="noStrike" kern="1200" cap="none" spc="-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4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кредитный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19054AD3-A9FF-44D9-95A7-D65CD42007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555128" y="7507856"/>
            <a:ext cx="7187827" cy="489573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  пропагандистское обеспечение</a:t>
            </a:r>
            <a:endParaRPr kumimoji="0" lang="ru-RU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92B2A338-2FE5-4CF5-853E-C258AED816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55128" y="8211499"/>
            <a:ext cx="7187827" cy="1526854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0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  пропагандистское обеспечение нашей 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 играет </a:t>
            </a:r>
            <a:r>
              <a:rPr kumimoji="0" lang="ru-RU" sz="2350" b="0" i="0" u="none" strike="noStrike" kern="1200" cap="none" spc="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</a:t>
            </a:r>
            <a:r>
              <a:rPr kumimoji="0" lang="ru-RU" sz="2350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ую </a:t>
            </a:r>
            <a:r>
              <a:rPr kumimoji="0" lang="ru-RU" sz="2350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4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37BBEDC3-EC27-4CEB-9E86-9920137AF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700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B34A56D0-23A2-4750-ADA0-C8D96B4A44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39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733265C-F5EF-40A2-BABC-EFC86F700CCB}"/>
              </a:ext>
            </a:extLst>
          </p:cNvPr>
          <p:cNvSpPr/>
          <p:nvPr userDrawn="1"/>
        </p:nvSpPr>
        <p:spPr>
          <a:xfrm>
            <a:off x="13538854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4DC79A0-18C0-41C5-8295-8D589D4C463B}"/>
              </a:ext>
            </a:extLst>
          </p:cNvPr>
          <p:cNvSpPr/>
          <p:nvPr userDrawn="1"/>
        </p:nvSpPr>
        <p:spPr>
          <a:xfrm>
            <a:off x="7281453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D08792D-2F4D-49A5-B501-32CC6F4863B1}"/>
              </a:ext>
            </a:extLst>
          </p:cNvPr>
          <p:cNvSpPr/>
          <p:nvPr userDrawn="1"/>
        </p:nvSpPr>
        <p:spPr>
          <a:xfrm>
            <a:off x="973792" y="4127303"/>
            <a:ext cx="0" cy="1395730"/>
          </a:xfrm>
          <a:custGeom>
            <a:avLst/>
            <a:gdLst/>
            <a:ahLst/>
            <a:cxnLst/>
            <a:rect l="l" t="t" r="r" b="b"/>
            <a:pathLst>
              <a:path h="1395729">
                <a:moveTo>
                  <a:pt x="0" y="0"/>
                </a:moveTo>
                <a:lnTo>
                  <a:pt x="0" y="1395362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292E9C3-F5BA-4197-BB49-1F38A0EFA158}"/>
              </a:ext>
            </a:extLst>
          </p:cNvPr>
          <p:cNvSpPr/>
          <p:nvPr userDrawn="1"/>
        </p:nvSpPr>
        <p:spPr>
          <a:xfrm>
            <a:off x="973792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167574C-68B2-4CA3-A272-A5BB696659E6}"/>
              </a:ext>
            </a:extLst>
          </p:cNvPr>
          <p:cNvSpPr/>
          <p:nvPr userDrawn="1"/>
        </p:nvSpPr>
        <p:spPr>
          <a:xfrm>
            <a:off x="7256323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6345CA5-993B-4F9F-8D3F-DABD679EEA87}"/>
              </a:ext>
            </a:extLst>
          </p:cNvPr>
          <p:cNvSpPr/>
          <p:nvPr userDrawn="1"/>
        </p:nvSpPr>
        <p:spPr>
          <a:xfrm>
            <a:off x="13538854" y="77339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2417D5-A835-44AA-8A7E-062405CF6338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FDAE8783-2291-413D-AA90-BB2D515274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6" name="Текст 29">
            <a:extLst>
              <a:ext uri="{FF2B5EF4-FFF2-40B4-BE49-F238E27FC236}">
                <a16:creationId xmlns:a16="http://schemas.microsoft.com/office/drawing/2014/main" id="{BF7882F3-9743-4B9E-999C-9326FF8BE9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179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Фи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кс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ир</a:t>
            </a:r>
            <a:r>
              <a:rPr kumimoji="0" lang="ru-RU" sz="33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</a:t>
            </a:r>
            <a:r>
              <a:rPr kumimoji="0" lang="ru-RU" sz="33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ванные       </a:t>
            </a:r>
            <a:r>
              <a:rPr kumimoji="0" lang="ru-RU" sz="33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ставки</a:t>
            </a:r>
            <a:endParaRPr kumimoji="0" lang="ru-RU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7" name="Текст 29">
            <a:extLst>
              <a:ext uri="{FF2B5EF4-FFF2-40B4-BE49-F238E27FC236}">
                <a16:creationId xmlns:a16="http://schemas.microsoft.com/office/drawing/2014/main" id="{01201EBC-2EE1-41E3-860C-4EAEF0655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5803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3085D6C0-49D7-4D46-984A-3E9B502152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78015" y="2893568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-10" dirty="0">
                <a:latin typeface="Oleg Sans"/>
                <a:cs typeface="Oleg Sans"/>
              </a:rPr>
              <a:t>Удобные</a:t>
            </a:r>
            <a:r>
              <a:rPr lang="ru-RU" sz="3350" spc="-5" dirty="0">
                <a:latin typeface="Oleg Sans"/>
                <a:cs typeface="Oleg Sans"/>
              </a:rPr>
              <a:t> </a:t>
            </a:r>
            <a:r>
              <a:rPr lang="ru-RU" sz="3350" spc="10" dirty="0">
                <a:latin typeface="Oleg Sans"/>
                <a:cs typeface="Oleg Sans"/>
              </a:rPr>
              <a:t>сроки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0D7FE5CD-12CF-4A1D-808A-35D1EA1372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74254" y="3940087"/>
            <a:ext cx="4475293" cy="1571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Внутри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тарифа </a:t>
            </a:r>
            <a:r>
              <a:rPr kumimoji="0" lang="ru-RU" sz="21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получаете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одинаковую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ставку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любую </a:t>
            </a:r>
            <a:r>
              <a:rPr kumimoji="0" lang="ru-RU" sz="21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сумму 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пополнения</a:t>
            </a: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263ECAA-9E9C-4664-9B46-BBC1131255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F9D5235-2230-46A4-8C26-E7609F5AD0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ACBCF0B3-CE3D-4CFD-BBEB-AD4A8079A3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B7020B90-91C0-4CDB-9131-FF704EC83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B19E5942-AFF2-4ECD-95CF-0FE46A5C86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65430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1C92F9B1-0948-4132-B88E-BF6CF12CCF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75895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2437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29">
            <a:extLst>
              <a:ext uri="{FF2B5EF4-FFF2-40B4-BE49-F238E27FC236}">
                <a16:creationId xmlns:a16="http://schemas.microsoft.com/office/drawing/2014/main" id="{E5F18225-AFE5-4B3B-9819-EF9E55954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7439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Скорость</a:t>
            </a:r>
            <a:endParaRPr kumimoji="0" lang="ru-RU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EE0CD43-8CAD-4D97-B01A-3DFDA334CADB}"/>
              </a:ext>
            </a:extLst>
          </p:cNvPr>
          <p:cNvSpPr/>
          <p:nvPr userDrawn="1"/>
        </p:nvSpPr>
        <p:spPr>
          <a:xfrm>
            <a:off x="829294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422BA4-254F-4ED7-9F3E-95457AB67B5F}"/>
              </a:ext>
            </a:extLst>
          </p:cNvPr>
          <p:cNvSpPr/>
          <p:nvPr userDrawn="1"/>
        </p:nvSpPr>
        <p:spPr>
          <a:xfrm>
            <a:off x="7124389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6A2861A-116B-4BCE-8F60-9C1565D32A3D}"/>
              </a:ext>
            </a:extLst>
          </p:cNvPr>
          <p:cNvSpPr/>
          <p:nvPr userDrawn="1"/>
        </p:nvSpPr>
        <p:spPr>
          <a:xfrm>
            <a:off x="13381790" y="7162086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Текст 53">
            <a:extLst>
              <a:ext uri="{FF2B5EF4-FFF2-40B4-BE49-F238E27FC236}">
                <a16:creationId xmlns:a16="http://schemas.microsoft.com/office/drawing/2014/main" id="{EA08A5E6-07FE-4980-B186-952AB910B3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9342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58" name="Текст 53">
            <a:extLst>
              <a:ext uri="{FF2B5EF4-FFF2-40B4-BE49-F238E27FC236}">
                <a16:creationId xmlns:a16="http://schemas.microsoft.com/office/drawing/2014/main" id="{5ABD0E2D-AF43-4E25-AC9B-D84A0693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8468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59" name="Текст 53">
            <a:extLst>
              <a:ext uri="{FF2B5EF4-FFF2-40B4-BE49-F238E27FC236}">
                <a16:creationId xmlns:a16="http://schemas.microsoft.com/office/drawing/2014/main" id="{FF961E53-DA41-474B-AA65-7F49C63189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167" y="7397769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CBA7999-C496-4948-B057-9F2F6CCB3D6C}"/>
              </a:ext>
            </a:extLst>
          </p:cNvPr>
          <p:cNvSpPr/>
          <p:nvPr userDrawn="1"/>
        </p:nvSpPr>
        <p:spPr>
          <a:xfrm>
            <a:off x="7124389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B7751D2-E569-4882-8792-F432A6D70445}"/>
              </a:ext>
            </a:extLst>
          </p:cNvPr>
          <p:cNvSpPr/>
          <p:nvPr userDrawn="1"/>
        </p:nvSpPr>
        <p:spPr>
          <a:xfrm>
            <a:off x="13381790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4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Текст 53">
            <a:extLst>
              <a:ext uri="{FF2B5EF4-FFF2-40B4-BE49-F238E27FC236}">
                <a16:creationId xmlns:a16="http://schemas.microsoft.com/office/drawing/2014/main" id="{CFEB4E51-CEB3-4EB1-872B-08B3D4520F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9342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55" name="Текст 53">
            <a:extLst>
              <a:ext uri="{FF2B5EF4-FFF2-40B4-BE49-F238E27FC236}">
                <a16:creationId xmlns:a16="http://schemas.microsoft.com/office/drawing/2014/main" id="{969DC1BE-3F5F-48C3-B032-EA23F82DF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8468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61C56A-26BE-476F-9C70-975287834896}"/>
              </a:ext>
            </a:extLst>
          </p:cNvPr>
          <p:cNvSpPr/>
          <p:nvPr userDrawn="1"/>
        </p:nvSpPr>
        <p:spPr>
          <a:xfrm>
            <a:off x="829294" y="3065875"/>
            <a:ext cx="1363345" cy="1363345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363057" y="0"/>
                </a:moveTo>
                <a:lnTo>
                  <a:pt x="0" y="0"/>
                </a:lnTo>
                <a:lnTo>
                  <a:pt x="0" y="1363057"/>
                </a:lnTo>
                <a:lnTo>
                  <a:pt x="1363057" y="1363057"/>
                </a:lnTo>
                <a:lnTo>
                  <a:pt x="136305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EB3DA05D-FB4E-424F-9DA5-24AD0DB3FF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7167" y="3312643"/>
            <a:ext cx="984250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sz="6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C2486460-69E6-4038-81C9-1C3D46909AC3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1CC32B26-C673-4FDA-9467-910D66CC6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1" name="Текст 29">
            <a:extLst>
              <a:ext uri="{FF2B5EF4-FFF2-40B4-BE49-F238E27FC236}">
                <a16:creationId xmlns:a16="http://schemas.microsoft.com/office/drawing/2014/main" id="{C879046B-EEF3-4B79-972A-58A267B6AF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439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Делаем отклики на клиентские  действия моментальными.  (Оптимизация, кэширование,  убираем лишние смс при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создании  шаблонов, авто и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тд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. убираем  </a:t>
            </a:r>
            <a:r>
              <a:rPr kumimoji="0" lang="ru-RU" sz="2150" b="0" i="0" u="none" strike="noStrike" kern="1200" cap="none" spc="1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лоудеры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)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2" name="Текст 29">
            <a:extLst>
              <a:ext uri="{FF2B5EF4-FFF2-40B4-BE49-F238E27FC236}">
                <a16:creationId xmlns:a16="http://schemas.microsoft.com/office/drawing/2014/main" id="{0B172EFF-86BD-449D-96F9-A0C1B893A0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3445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10" dirty="0">
                <a:solidFill>
                  <a:srgbClr val="282828"/>
                </a:solidFill>
                <a:latin typeface="Oleg Sans"/>
                <a:cs typeface="Oleg Sans"/>
              </a:rPr>
              <a:t>Ошибки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3" name="Текст 29">
            <a:extLst>
              <a:ext uri="{FF2B5EF4-FFF2-40B4-BE49-F238E27FC236}">
                <a16:creationId xmlns:a16="http://schemas.microsoft.com/office/drawing/2014/main" id="{1061BB4C-4A14-490A-95A3-E56CD76DE1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3445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Перерабатываем клиентские  ошибки исходя из двух правил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–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поясняем, что произошло </a:t>
            </a:r>
            <a:r>
              <a:rPr lang="ru-RU" sz="2150" spc="15" dirty="0">
                <a:solidFill>
                  <a:srgbClr val="282828"/>
                </a:solidFill>
                <a:latin typeface="Oleg Sans"/>
                <a:cs typeface="Oleg Sans"/>
              </a:rPr>
              <a:t>+ 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рекомендуем, что делать</a:t>
            </a:r>
            <a:r>
              <a:rPr lang="ru-RU" sz="2150" spc="-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дальше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4" name="Текст 29">
            <a:extLst>
              <a:ext uri="{FF2B5EF4-FFF2-40B4-BE49-F238E27FC236}">
                <a16:creationId xmlns:a16="http://schemas.microsoft.com/office/drawing/2014/main" id="{A3E0F702-CD18-4474-B8BE-01DD35FD03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1160" y="3203955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Обратная связь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8AADFC63-3CF4-411B-9D92-A8A8D0820F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61160" y="3987751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Клиенты сами подсказывают,  что у них болит, но не всегда эта  информация доходит до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нас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6" name="Текст 29">
            <a:extLst>
              <a:ext uri="{FF2B5EF4-FFF2-40B4-BE49-F238E27FC236}">
                <a16:creationId xmlns:a16="http://schemas.microsoft.com/office/drawing/2014/main" id="{7E5A8B1B-7E70-4C51-85BD-0D44340B84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439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Информирование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0D1C911E-C99F-46C0-B1A6-9FE4957673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439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Вовремя, доступно и</a:t>
            </a:r>
            <a:r>
              <a:rPr lang="ru-RU" sz="2150" spc="-3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понятно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68" name="Текст 29">
            <a:extLst>
              <a:ext uri="{FF2B5EF4-FFF2-40B4-BE49-F238E27FC236}">
                <a16:creationId xmlns:a16="http://schemas.microsoft.com/office/drawing/2014/main" id="{5413B3A8-0B6B-4461-9C0F-A6203BD67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3445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Обучение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69" name="Текст 29">
            <a:extLst>
              <a:ext uri="{FF2B5EF4-FFF2-40B4-BE49-F238E27FC236}">
                <a16:creationId xmlns:a16="http://schemas.microsoft.com/office/drawing/2014/main" id="{08257CAF-E10C-43DD-8015-FB44EB688A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23445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Как знакомство с Тинькофф  новых клиентов, так и</a:t>
            </a:r>
            <a:r>
              <a:rPr lang="ru-RU" sz="2150" spc="-4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обучение  действующих клиентов новому  функционалу</a:t>
            </a:r>
            <a:endParaRPr lang="ru-RU" sz="2150" dirty="0">
              <a:latin typeface="Oleg Sans"/>
              <a:cs typeface="Oleg Sans"/>
            </a:endParaRPr>
          </a:p>
        </p:txBody>
      </p:sp>
      <p:sp>
        <p:nvSpPr>
          <p:cNvPr id="70" name="Текст 29">
            <a:extLst>
              <a:ext uri="{FF2B5EF4-FFF2-40B4-BE49-F238E27FC236}">
                <a16:creationId xmlns:a16="http://schemas.microsoft.com/office/drawing/2014/main" id="{3CE11AA5-A623-4579-BD1A-C858AEC9C7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261160" y="7223046"/>
            <a:ext cx="4106784" cy="489573"/>
          </a:xfrm>
          <a:prstGeom prst="rect">
            <a:avLst/>
          </a:prstGeom>
        </p:spPr>
        <p:txBody>
          <a:bodyPr wrap="square" anchor="ctr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950" spc="5" dirty="0">
                <a:solidFill>
                  <a:srgbClr val="282828"/>
                </a:solidFill>
                <a:latin typeface="Oleg Sans"/>
                <a:cs typeface="Oleg Sans"/>
              </a:rPr>
              <a:t>Исследования</a:t>
            </a:r>
            <a:endParaRPr lang="ru-RU" sz="2950" dirty="0">
              <a:latin typeface="Oleg Sans"/>
              <a:cs typeface="Oleg Sans"/>
            </a:endParaRPr>
          </a:p>
        </p:txBody>
      </p:sp>
      <p:sp>
        <p:nvSpPr>
          <p:cNvPr id="71" name="Текст 29">
            <a:extLst>
              <a:ext uri="{FF2B5EF4-FFF2-40B4-BE49-F238E27FC236}">
                <a16:creationId xmlns:a16="http://schemas.microsoft.com/office/drawing/2014/main" id="{33D55C6C-085D-4C35-877C-4AB2E96C58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261160" y="8006842"/>
            <a:ext cx="4106784" cy="2382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151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Качественные и</a:t>
            </a:r>
            <a:r>
              <a:rPr lang="ru-RU" sz="2150" spc="-1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150" spc="10" dirty="0">
                <a:solidFill>
                  <a:srgbClr val="282828"/>
                </a:solidFill>
                <a:latin typeface="Oleg Sans"/>
                <a:cs typeface="Oleg Sans"/>
              </a:rPr>
              <a:t>количественные</a:t>
            </a:r>
            <a:endParaRPr lang="ru-RU" sz="2150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6856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-3048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0160" y="2613025"/>
            <a:ext cx="1434639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baseline="0">
                <a:latin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Пользовательский макет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6674215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6674215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6674215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6674215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6674215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79175" y="6323160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58873" y="6323160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26839" y="6323160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64520" y="6323160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4787" y="6323160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42327" y="7973753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86715" y="7596749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35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09697" y="7819249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459772" y="7596749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37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063572" y="7973753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8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1">
            <a:extLst>
              <a:ext uri="{FF2B5EF4-FFF2-40B4-BE49-F238E27FC236}">
                <a16:creationId xmlns:a16="http://schemas.microsoft.com/office/drawing/2014/main" id="{B993F3CE-B70F-44D0-95A1-EAB54560B7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3778" y="6098443"/>
            <a:ext cx="8277822" cy="663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Управляйте</a:t>
            </a:r>
            <a:r>
              <a:rPr kumimoji="0" lang="ru-RU" sz="3550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ru-RU" sz="3550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ликвидностью</a:t>
            </a:r>
            <a:endParaRPr kumimoji="0" lang="ru-RU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20">
            <a:extLst>
              <a:ext uri="{FF2B5EF4-FFF2-40B4-BE49-F238E27FC236}">
                <a16:creationId xmlns:a16="http://schemas.microsoft.com/office/drawing/2014/main" id="{F9971596-5520-4034-8836-94B42B5727A2}"/>
              </a:ext>
            </a:extLst>
          </p:cNvPr>
          <p:cNvSpPr/>
          <p:nvPr userDrawn="1"/>
        </p:nvSpPr>
        <p:spPr>
          <a:xfrm>
            <a:off x="0" y="0"/>
            <a:ext cx="20104100" cy="2124075"/>
          </a:xfrm>
          <a:custGeom>
            <a:avLst/>
            <a:gdLst/>
            <a:ahLst/>
            <a:cxnLst/>
            <a:rect l="l" t="t" r="r" b="b"/>
            <a:pathLst>
              <a:path w="20104100" h="2124075">
                <a:moveTo>
                  <a:pt x="20104099" y="0"/>
                </a:moveTo>
                <a:lnTo>
                  <a:pt x="0" y="0"/>
                </a:lnTo>
                <a:lnTo>
                  <a:pt x="0" y="2123495"/>
                </a:lnTo>
                <a:lnTo>
                  <a:pt x="20104099" y="212349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012090F8-CB59-4A93-99BB-CC8031557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B5978E4B-12D4-4C90-B782-91602EA75FC5}"/>
              </a:ext>
            </a:extLst>
          </p:cNvPr>
          <p:cNvSpPr/>
          <p:nvPr userDrawn="1"/>
        </p:nvSpPr>
        <p:spPr>
          <a:xfrm>
            <a:off x="973792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A3754BEF-9E7A-465B-A5BC-BB8AEEAADF2B}"/>
              </a:ext>
            </a:extLst>
          </p:cNvPr>
          <p:cNvSpPr/>
          <p:nvPr userDrawn="1"/>
        </p:nvSpPr>
        <p:spPr>
          <a:xfrm>
            <a:off x="7256323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916BD60A-2EA6-452E-91B6-72FDE9A53F97}"/>
              </a:ext>
            </a:extLst>
          </p:cNvPr>
          <p:cNvSpPr/>
          <p:nvPr userDrawn="1"/>
        </p:nvSpPr>
        <p:spPr>
          <a:xfrm>
            <a:off x="13538854" y="8343555"/>
            <a:ext cx="0" cy="1507490"/>
          </a:xfrm>
          <a:custGeom>
            <a:avLst/>
            <a:gdLst/>
            <a:ahLst/>
            <a:cxnLst/>
            <a:rect l="l" t="t" r="r" b="b"/>
            <a:pathLst>
              <a:path h="1507490">
                <a:moveTo>
                  <a:pt x="0" y="0"/>
                </a:moveTo>
                <a:lnTo>
                  <a:pt x="0" y="1507493"/>
                </a:lnTo>
              </a:path>
            </a:pathLst>
          </a:custGeom>
          <a:ln w="75390">
            <a:solidFill>
              <a:srgbClr val="FFD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AFAC7ADF-1CFF-456C-AD14-C16151F4B9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5700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AFA52CD1-12DB-411D-970C-2A6CC7B0B1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39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2D39F66E-B16E-496E-89B4-B1A93DC9DA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801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Быстрое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15" dirty="0">
                <a:latin typeface="Oleg Sans"/>
                <a:cs typeface="Oleg Sans"/>
              </a:rPr>
              <a:t>начисление  </a:t>
            </a:r>
            <a:r>
              <a:rPr lang="ru-RU" sz="3350" spc="10" dirty="0">
                <a:latin typeface="Oleg Sans"/>
                <a:cs typeface="Oleg Sans"/>
              </a:rPr>
              <a:t>процентов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1AD5F9E0-188D-4432-8006-BDB5CC143C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7425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F0399CBF-D8A0-41C7-AF64-F18C0CC544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1791" y="7152660"/>
            <a:ext cx="4871536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spc="20" dirty="0">
                <a:latin typeface="Oleg Sans"/>
                <a:cs typeface="Oleg Sans"/>
              </a:rPr>
              <a:t>Всё</a:t>
            </a:r>
            <a:r>
              <a:rPr lang="ru-RU" sz="3350" spc="-20" dirty="0">
                <a:latin typeface="Oleg Sans"/>
                <a:cs typeface="Oleg Sans"/>
              </a:rPr>
              <a:t> </a:t>
            </a:r>
            <a:r>
              <a:rPr lang="ru-RU" sz="3350" spc="20" dirty="0">
                <a:latin typeface="Oleg Sans"/>
                <a:cs typeface="Oleg Sans"/>
              </a:rPr>
              <a:t>онлайн</a:t>
            </a:r>
            <a:endParaRPr lang="ru-RU" sz="3350" dirty="0">
              <a:latin typeface="Oleg Sans"/>
              <a:cs typeface="Oleg Sans"/>
            </a:endParaRPr>
          </a:p>
        </p:txBody>
      </p:sp>
      <p:sp>
        <p:nvSpPr>
          <p:cNvPr id="14" name="Текст 29">
            <a:extLst>
              <a:ext uri="{FF2B5EF4-FFF2-40B4-BE49-F238E27FC236}">
                <a16:creationId xmlns:a16="http://schemas.microsoft.com/office/drawing/2014/main" id="{5CE9D90D-74C6-484E-BF73-D2FFAB6ACF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8030" y="8199179"/>
            <a:ext cx="447529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ct val="1228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«Овернайт» начисляем  проценты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следующий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рабочий</a:t>
            </a:r>
            <a:r>
              <a:rPr kumimoji="0" lang="ru-RU" sz="21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день 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4 утра.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обычному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депозиту </a:t>
            </a:r>
            <a:r>
              <a:rPr kumimoji="0" lang="ru-RU" sz="21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—  </a:t>
            </a:r>
            <a:r>
              <a:rPr kumimoji="0" lang="ru-RU" sz="21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ежемесячно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или </a:t>
            </a: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после</a:t>
            </a:r>
            <a:r>
              <a:rPr kumimoji="0" lang="ru-RU" sz="21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закрытия</a:t>
            </a: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4F12AE52-D2A5-46E3-B75E-0E79744A8765}"/>
              </a:ext>
            </a:extLst>
          </p:cNvPr>
          <p:cNvGrpSpPr/>
          <p:nvPr userDrawn="1"/>
        </p:nvGrpSpPr>
        <p:grpSpPr>
          <a:xfrm>
            <a:off x="10516957" y="2793229"/>
            <a:ext cx="942340" cy="807085"/>
            <a:chOff x="10516957" y="2690526"/>
            <a:chExt cx="942340" cy="807085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DCD444C-ACD6-4CB0-99F7-C2B839025AFA}"/>
                </a:ext>
              </a:extLst>
            </p:cNvPr>
            <p:cNvSpPr/>
            <p:nvPr/>
          </p:nvSpPr>
          <p:spPr>
            <a:xfrm>
              <a:off x="10919740" y="2690526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22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27"/>
                  </a:lnTo>
                  <a:lnTo>
                    <a:pt x="156133" y="0"/>
                  </a:lnTo>
                  <a:lnTo>
                    <a:pt x="114261" y="0"/>
                  </a:lnTo>
                  <a:lnTo>
                    <a:pt x="73964" y="12827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46"/>
                  </a:lnTo>
                  <a:lnTo>
                    <a:pt x="12827" y="196430"/>
                  </a:lnTo>
                  <a:lnTo>
                    <a:pt x="38468" y="231940"/>
                  </a:lnTo>
                  <a:lnTo>
                    <a:pt x="209080" y="402564"/>
                  </a:lnTo>
                  <a:lnTo>
                    <a:pt x="38468" y="573176"/>
                  </a:lnTo>
                  <a:lnTo>
                    <a:pt x="12827" y="608685"/>
                  </a:lnTo>
                  <a:lnTo>
                    <a:pt x="0" y="648970"/>
                  </a:lnTo>
                  <a:lnTo>
                    <a:pt x="0" y="690854"/>
                  </a:lnTo>
                  <a:lnTo>
                    <a:pt x="12814" y="731139"/>
                  </a:lnTo>
                  <a:lnTo>
                    <a:pt x="38455" y="766648"/>
                  </a:lnTo>
                  <a:lnTo>
                    <a:pt x="83718" y="796696"/>
                  </a:lnTo>
                  <a:lnTo>
                    <a:pt x="135191" y="806716"/>
                  </a:lnTo>
                  <a:lnTo>
                    <a:pt x="161328" y="804214"/>
                  </a:lnTo>
                  <a:lnTo>
                    <a:pt x="186677" y="796696"/>
                  </a:lnTo>
                  <a:lnTo>
                    <a:pt x="210477" y="784174"/>
                  </a:lnTo>
                  <a:lnTo>
                    <a:pt x="231940" y="766648"/>
                  </a:lnTo>
                  <a:lnTo>
                    <a:pt x="499224" y="499351"/>
                  </a:lnTo>
                  <a:lnTo>
                    <a:pt x="524929" y="463778"/>
                  </a:lnTo>
                  <a:lnTo>
                    <a:pt x="537756" y="423494"/>
                  </a:lnTo>
                  <a:lnTo>
                    <a:pt x="537756" y="38162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045956CE-E932-4CFF-9C34-49FDA05CF195}"/>
                </a:ext>
              </a:extLst>
            </p:cNvPr>
            <p:cNvSpPr/>
            <p:nvPr/>
          </p:nvSpPr>
          <p:spPr>
            <a:xfrm>
              <a:off x="10516957" y="2956283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9">
            <a:extLst>
              <a:ext uri="{FF2B5EF4-FFF2-40B4-BE49-F238E27FC236}">
                <a16:creationId xmlns:a16="http://schemas.microsoft.com/office/drawing/2014/main" id="{600759B2-7A33-4023-8FA8-03056B9C1B05}"/>
              </a:ext>
            </a:extLst>
          </p:cNvPr>
          <p:cNvGrpSpPr/>
          <p:nvPr userDrawn="1"/>
        </p:nvGrpSpPr>
        <p:grpSpPr>
          <a:xfrm>
            <a:off x="15002684" y="2779291"/>
            <a:ext cx="942340" cy="807085"/>
            <a:chOff x="15002684" y="2703091"/>
            <a:chExt cx="942340" cy="80708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0221752C-A2CC-4E05-8FB7-5FE4A3D145CF}"/>
                </a:ext>
              </a:extLst>
            </p:cNvPr>
            <p:cNvSpPr/>
            <p:nvPr/>
          </p:nvSpPr>
          <p:spPr>
            <a:xfrm>
              <a:off x="15405469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4" h="807085">
                  <a:moveTo>
                    <a:pt x="537756" y="423494"/>
                  </a:moveTo>
                  <a:lnTo>
                    <a:pt x="537743" y="381609"/>
                  </a:lnTo>
                  <a:lnTo>
                    <a:pt x="524929" y="341325"/>
                  </a:lnTo>
                  <a:lnTo>
                    <a:pt x="499275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33" y="0"/>
                  </a:lnTo>
                  <a:lnTo>
                    <a:pt x="114249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14" y="73977"/>
                  </a:lnTo>
                  <a:lnTo>
                    <a:pt x="0" y="114261"/>
                  </a:lnTo>
                  <a:lnTo>
                    <a:pt x="0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0" y="648970"/>
                  </a:lnTo>
                  <a:lnTo>
                    <a:pt x="0" y="690841"/>
                  </a:lnTo>
                  <a:lnTo>
                    <a:pt x="12814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191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11" y="499338"/>
                  </a:lnTo>
                  <a:lnTo>
                    <a:pt x="524929" y="463778"/>
                  </a:lnTo>
                  <a:lnTo>
                    <a:pt x="537756" y="42349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9AA42C2-E3DE-4696-AD9C-70C316C890B1}"/>
                </a:ext>
              </a:extLst>
            </p:cNvPr>
            <p:cNvSpPr/>
            <p:nvPr/>
          </p:nvSpPr>
          <p:spPr>
            <a:xfrm>
              <a:off x="1500268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2">
            <a:extLst>
              <a:ext uri="{FF2B5EF4-FFF2-40B4-BE49-F238E27FC236}">
                <a16:creationId xmlns:a16="http://schemas.microsoft.com/office/drawing/2014/main" id="{963B5ECF-21C7-4569-8E61-F57EAA3CFD0D}"/>
              </a:ext>
            </a:extLst>
          </p:cNvPr>
          <p:cNvGrpSpPr/>
          <p:nvPr userDrawn="1"/>
        </p:nvGrpSpPr>
        <p:grpSpPr>
          <a:xfrm>
            <a:off x="5566322" y="2777219"/>
            <a:ext cx="942340" cy="807085"/>
            <a:chOff x="5566322" y="2703091"/>
            <a:chExt cx="942340" cy="807085"/>
          </a:xfrm>
        </p:grpSpPr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1E0A95EA-89A1-48B2-9E88-C9B221A4E8DE}"/>
                </a:ext>
              </a:extLst>
            </p:cNvPr>
            <p:cNvSpPr/>
            <p:nvPr/>
          </p:nvSpPr>
          <p:spPr>
            <a:xfrm>
              <a:off x="5969101" y="2703099"/>
              <a:ext cx="537845" cy="807085"/>
            </a:xfrm>
            <a:custGeom>
              <a:avLst/>
              <a:gdLst/>
              <a:ahLst/>
              <a:cxnLst/>
              <a:rect l="l" t="t" r="r" b="b"/>
              <a:pathLst>
                <a:path w="537845" h="807085">
                  <a:moveTo>
                    <a:pt x="537756" y="381609"/>
                  </a:moveTo>
                  <a:lnTo>
                    <a:pt x="524929" y="341325"/>
                  </a:lnTo>
                  <a:lnTo>
                    <a:pt x="499287" y="305816"/>
                  </a:lnTo>
                  <a:lnTo>
                    <a:pt x="231940" y="38468"/>
                  </a:lnTo>
                  <a:lnTo>
                    <a:pt x="196430" y="12814"/>
                  </a:lnTo>
                  <a:lnTo>
                    <a:pt x="156146" y="0"/>
                  </a:lnTo>
                  <a:lnTo>
                    <a:pt x="114261" y="0"/>
                  </a:lnTo>
                  <a:lnTo>
                    <a:pt x="73964" y="12814"/>
                  </a:lnTo>
                  <a:lnTo>
                    <a:pt x="38455" y="38468"/>
                  </a:lnTo>
                  <a:lnTo>
                    <a:pt x="12827" y="73977"/>
                  </a:lnTo>
                  <a:lnTo>
                    <a:pt x="0" y="114261"/>
                  </a:lnTo>
                  <a:lnTo>
                    <a:pt x="12" y="156133"/>
                  </a:lnTo>
                  <a:lnTo>
                    <a:pt x="12827" y="196418"/>
                  </a:lnTo>
                  <a:lnTo>
                    <a:pt x="38468" y="231927"/>
                  </a:lnTo>
                  <a:lnTo>
                    <a:pt x="209092" y="402551"/>
                  </a:lnTo>
                  <a:lnTo>
                    <a:pt x="38468" y="573176"/>
                  </a:lnTo>
                  <a:lnTo>
                    <a:pt x="12827" y="608672"/>
                  </a:lnTo>
                  <a:lnTo>
                    <a:pt x="12" y="648970"/>
                  </a:lnTo>
                  <a:lnTo>
                    <a:pt x="0" y="690841"/>
                  </a:lnTo>
                  <a:lnTo>
                    <a:pt x="12827" y="731126"/>
                  </a:lnTo>
                  <a:lnTo>
                    <a:pt x="38455" y="766635"/>
                  </a:lnTo>
                  <a:lnTo>
                    <a:pt x="83718" y="796683"/>
                  </a:lnTo>
                  <a:lnTo>
                    <a:pt x="135204" y="806704"/>
                  </a:lnTo>
                  <a:lnTo>
                    <a:pt x="161328" y="804202"/>
                  </a:lnTo>
                  <a:lnTo>
                    <a:pt x="186677" y="796683"/>
                  </a:lnTo>
                  <a:lnTo>
                    <a:pt x="210477" y="784161"/>
                  </a:lnTo>
                  <a:lnTo>
                    <a:pt x="231940" y="766635"/>
                  </a:lnTo>
                  <a:lnTo>
                    <a:pt x="499224" y="499338"/>
                  </a:lnTo>
                  <a:lnTo>
                    <a:pt x="524941" y="463778"/>
                  </a:lnTo>
                  <a:lnTo>
                    <a:pt x="537756" y="423494"/>
                  </a:lnTo>
                  <a:lnTo>
                    <a:pt x="537756" y="3816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449CE348-3542-4273-9EF9-105E83E8FDC2}"/>
                </a:ext>
              </a:extLst>
            </p:cNvPr>
            <p:cNvSpPr/>
            <p:nvPr/>
          </p:nvSpPr>
          <p:spPr>
            <a:xfrm>
              <a:off x="5566322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40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15">
            <a:extLst>
              <a:ext uri="{FF2B5EF4-FFF2-40B4-BE49-F238E27FC236}">
                <a16:creationId xmlns:a16="http://schemas.microsoft.com/office/drawing/2014/main" id="{628F89D2-7F21-441C-9E5B-600F6A7D20A0}"/>
              </a:ext>
            </a:extLst>
          </p:cNvPr>
          <p:cNvGrpSpPr/>
          <p:nvPr userDrawn="1"/>
        </p:nvGrpSpPr>
        <p:grpSpPr>
          <a:xfrm>
            <a:off x="829294" y="2793094"/>
            <a:ext cx="942340" cy="807085"/>
            <a:chOff x="829294" y="2703091"/>
            <a:chExt cx="942340" cy="807085"/>
          </a:xfrm>
        </p:grpSpPr>
        <p:sp>
          <p:nvSpPr>
            <p:cNvPr id="25" name="object 16">
              <a:extLst>
                <a:ext uri="{FF2B5EF4-FFF2-40B4-BE49-F238E27FC236}">
                  <a16:creationId xmlns:a16="http://schemas.microsoft.com/office/drawing/2014/main" id="{026E5AE7-92FC-48B5-A800-9A98D0BF31D7}"/>
                </a:ext>
              </a:extLst>
            </p:cNvPr>
            <p:cNvSpPr/>
            <p:nvPr/>
          </p:nvSpPr>
          <p:spPr>
            <a:xfrm>
              <a:off x="1232086" y="2970447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423491" y="0"/>
                  </a:moveTo>
                  <a:lnTo>
                    <a:pt x="381613" y="0"/>
                  </a:lnTo>
                  <a:lnTo>
                    <a:pt x="341328" y="12819"/>
                  </a:lnTo>
                  <a:lnTo>
                    <a:pt x="305826" y="38458"/>
                  </a:lnTo>
                  <a:lnTo>
                    <a:pt x="38467" y="305817"/>
                  </a:lnTo>
                  <a:lnTo>
                    <a:pt x="12822" y="341324"/>
                  </a:lnTo>
                  <a:lnTo>
                    <a:pt x="0" y="381610"/>
                  </a:lnTo>
                  <a:lnTo>
                    <a:pt x="0" y="423488"/>
                  </a:lnTo>
                  <a:lnTo>
                    <a:pt x="12822" y="463774"/>
                  </a:lnTo>
                  <a:lnTo>
                    <a:pt x="38467" y="499281"/>
                  </a:lnTo>
                  <a:lnTo>
                    <a:pt x="83715" y="529334"/>
                  </a:lnTo>
                  <a:lnTo>
                    <a:pt x="135193" y="539351"/>
                  </a:lnTo>
                  <a:lnTo>
                    <a:pt x="161320" y="536847"/>
                  </a:lnTo>
                  <a:lnTo>
                    <a:pt x="210469" y="516812"/>
                  </a:lnTo>
                  <a:lnTo>
                    <a:pt x="499278" y="231922"/>
                  </a:lnTo>
                  <a:lnTo>
                    <a:pt x="524923" y="196420"/>
                  </a:lnTo>
                  <a:lnTo>
                    <a:pt x="537745" y="156134"/>
                  </a:lnTo>
                  <a:lnTo>
                    <a:pt x="537745" y="114254"/>
                  </a:lnTo>
                  <a:lnTo>
                    <a:pt x="524923" y="73966"/>
                  </a:lnTo>
                  <a:lnTo>
                    <a:pt x="499278" y="38458"/>
                  </a:lnTo>
                  <a:lnTo>
                    <a:pt x="463776" y="12819"/>
                  </a:lnTo>
                  <a:lnTo>
                    <a:pt x="423491" y="0"/>
                  </a:lnTo>
                  <a:close/>
                </a:path>
              </a:pathLst>
            </a:custGeom>
            <a:solidFill>
              <a:srgbClr val="EBEBEB">
                <a:alpha val="442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985054AF-C7B2-400C-9FDE-7D27EA8D646B}"/>
                </a:ext>
              </a:extLst>
            </p:cNvPr>
            <p:cNvSpPr/>
            <p:nvPr/>
          </p:nvSpPr>
          <p:spPr>
            <a:xfrm>
              <a:off x="1232084" y="2703091"/>
              <a:ext cx="537845" cy="539750"/>
            </a:xfrm>
            <a:custGeom>
              <a:avLst/>
              <a:gdLst/>
              <a:ahLst/>
              <a:cxnLst/>
              <a:rect l="l" t="t" r="r" b="b"/>
              <a:pathLst>
                <a:path w="537844" h="539750">
                  <a:moveTo>
                    <a:pt x="156136" y="0"/>
                  </a:moveTo>
                  <a:lnTo>
                    <a:pt x="114254" y="0"/>
                  </a:lnTo>
                  <a:lnTo>
                    <a:pt x="73965" y="12822"/>
                  </a:lnTo>
                  <a:lnTo>
                    <a:pt x="38457" y="38467"/>
                  </a:lnTo>
                  <a:lnTo>
                    <a:pt x="12818" y="73974"/>
                  </a:lnTo>
                  <a:lnTo>
                    <a:pt x="0" y="114260"/>
                  </a:lnTo>
                  <a:lnTo>
                    <a:pt x="1" y="156138"/>
                  </a:lnTo>
                  <a:lnTo>
                    <a:pt x="12825" y="196424"/>
                  </a:lnTo>
                  <a:lnTo>
                    <a:pt x="38469" y="231931"/>
                  </a:lnTo>
                  <a:lnTo>
                    <a:pt x="305829" y="499278"/>
                  </a:lnTo>
                  <a:lnTo>
                    <a:pt x="351072" y="529335"/>
                  </a:lnTo>
                  <a:lnTo>
                    <a:pt x="402555" y="539348"/>
                  </a:lnTo>
                  <a:lnTo>
                    <a:pt x="428682" y="536843"/>
                  </a:lnTo>
                  <a:lnTo>
                    <a:pt x="477831" y="516808"/>
                  </a:lnTo>
                  <a:lnTo>
                    <a:pt x="524932" y="463775"/>
                  </a:lnTo>
                  <a:lnTo>
                    <a:pt x="537750" y="423490"/>
                  </a:lnTo>
                  <a:lnTo>
                    <a:pt x="537748" y="381610"/>
                  </a:lnTo>
                  <a:lnTo>
                    <a:pt x="524925" y="341322"/>
                  </a:lnTo>
                  <a:lnTo>
                    <a:pt x="499280" y="305814"/>
                  </a:lnTo>
                  <a:lnTo>
                    <a:pt x="231934" y="38467"/>
                  </a:lnTo>
                  <a:lnTo>
                    <a:pt x="196425" y="12822"/>
                  </a:lnTo>
                  <a:lnTo>
                    <a:pt x="156136" y="0"/>
                  </a:lnTo>
                  <a:close/>
                </a:path>
              </a:pathLst>
            </a:custGeom>
            <a:solidFill>
              <a:srgbClr val="EBEBEB">
                <a:alpha val="445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7C2233DC-61A2-466A-B758-5111E32EFD5F}"/>
                </a:ext>
              </a:extLst>
            </p:cNvPr>
            <p:cNvSpPr/>
            <p:nvPr/>
          </p:nvSpPr>
          <p:spPr>
            <a:xfrm>
              <a:off x="829294" y="2968847"/>
              <a:ext cx="942340" cy="273685"/>
            </a:xfrm>
            <a:custGeom>
              <a:avLst/>
              <a:gdLst/>
              <a:ahLst/>
              <a:cxnLst/>
              <a:rect l="l" t="t" r="r" b="b"/>
              <a:pathLst>
                <a:path w="942339" h="273685">
                  <a:moveTo>
                    <a:pt x="805345" y="0"/>
                  </a:moveTo>
                  <a:lnTo>
                    <a:pt x="136808" y="0"/>
                  </a:lnTo>
                  <a:lnTo>
                    <a:pt x="93567" y="6973"/>
                  </a:lnTo>
                  <a:lnTo>
                    <a:pt x="56012" y="26392"/>
                  </a:lnTo>
                  <a:lnTo>
                    <a:pt x="26397" y="56004"/>
                  </a:lnTo>
                  <a:lnTo>
                    <a:pt x="6974" y="93556"/>
                  </a:lnTo>
                  <a:lnTo>
                    <a:pt x="0" y="136795"/>
                  </a:lnTo>
                  <a:lnTo>
                    <a:pt x="6974" y="180035"/>
                  </a:lnTo>
                  <a:lnTo>
                    <a:pt x="26397" y="217587"/>
                  </a:lnTo>
                  <a:lnTo>
                    <a:pt x="56012" y="247199"/>
                  </a:lnTo>
                  <a:lnTo>
                    <a:pt x="93567" y="266618"/>
                  </a:lnTo>
                  <a:lnTo>
                    <a:pt x="136808" y="273591"/>
                  </a:lnTo>
                  <a:lnTo>
                    <a:pt x="805345" y="273591"/>
                  </a:lnTo>
                  <a:lnTo>
                    <a:pt x="848584" y="266618"/>
                  </a:lnTo>
                  <a:lnTo>
                    <a:pt x="886136" y="247199"/>
                  </a:lnTo>
                  <a:lnTo>
                    <a:pt x="915748" y="217587"/>
                  </a:lnTo>
                  <a:lnTo>
                    <a:pt x="935167" y="180035"/>
                  </a:lnTo>
                  <a:lnTo>
                    <a:pt x="942140" y="136795"/>
                  </a:lnTo>
                  <a:lnTo>
                    <a:pt x="935167" y="93556"/>
                  </a:lnTo>
                  <a:lnTo>
                    <a:pt x="915748" y="56004"/>
                  </a:lnTo>
                  <a:lnTo>
                    <a:pt x="886136" y="26392"/>
                  </a:lnTo>
                  <a:lnTo>
                    <a:pt x="848584" y="6973"/>
                  </a:lnTo>
                  <a:lnTo>
                    <a:pt x="8053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Текст 32">
            <a:extLst>
              <a:ext uri="{FF2B5EF4-FFF2-40B4-BE49-F238E27FC236}">
                <a16:creationId xmlns:a16="http://schemas.microsoft.com/office/drawing/2014/main" id="{0EEEBC58-A60D-42B2-B775-53270AE92E6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05893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8" name="Текст 32">
            <a:extLst>
              <a:ext uri="{FF2B5EF4-FFF2-40B4-BE49-F238E27FC236}">
                <a16:creationId xmlns:a16="http://schemas.microsoft.com/office/drawing/2014/main" id="{45A2989A-44A1-4526-A73D-967252A21F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47268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205A71C-6912-450E-9C7B-A09B0D2843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500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0" name="Текст 32">
            <a:extLst>
              <a:ext uri="{FF2B5EF4-FFF2-40B4-BE49-F238E27FC236}">
                <a16:creationId xmlns:a16="http://schemas.microsoft.com/office/drawing/2014/main" id="{3D2526B9-E470-4FBB-B41B-E5EA36825A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9662" y="3016291"/>
            <a:ext cx="471487" cy="39052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737AAD1-2328-4774-AA69-20EE0362DF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937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2" name="Текст 29">
            <a:extLst>
              <a:ext uri="{FF2B5EF4-FFF2-40B4-BE49-F238E27FC236}">
                <a16:creationId xmlns:a16="http://schemas.microsoft.com/office/drawing/2014/main" id="{CC6513D1-6671-4CC0-B8D4-B043B3F6B00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937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08A89ADB-2B32-4F3A-9E1A-A978047A81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216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4" name="Текст 29">
            <a:extLst>
              <a:ext uri="{FF2B5EF4-FFF2-40B4-BE49-F238E27FC236}">
                <a16:creationId xmlns:a16="http://schemas.microsoft.com/office/drawing/2014/main" id="{3B74145C-B6A4-4141-8A3A-9770A208DC6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216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78871ED6-A552-4A65-BEDA-A8E679CE55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579545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6" name="Текст 29">
            <a:extLst>
              <a:ext uri="{FF2B5EF4-FFF2-40B4-BE49-F238E27FC236}">
                <a16:creationId xmlns:a16="http://schemas.microsoft.com/office/drawing/2014/main" id="{B35E65AE-DF84-4E4E-8FDA-61A904AF2E5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9545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C47AB492-3E4E-4FB1-9A71-B973F0EC527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40256" y="3016291"/>
            <a:ext cx="3271063" cy="946998"/>
          </a:xfrm>
          <a:prstGeom prst="rect">
            <a:avLst/>
          </a:prstGeom>
        </p:spPr>
        <p:txBody>
          <a:bodyPr wrap="square" anchor="t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356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350" dirty="0">
                <a:latin typeface="Oleg Sans"/>
                <a:cs typeface="Oleg Sans"/>
              </a:rPr>
              <a:t>Развитие     форм</a:t>
            </a:r>
          </a:p>
        </p:txBody>
      </p:sp>
      <p:sp>
        <p:nvSpPr>
          <p:cNvPr id="48" name="Текст 29">
            <a:extLst>
              <a:ext uri="{FF2B5EF4-FFF2-40B4-BE49-F238E27FC236}">
                <a16:creationId xmlns:a16="http://schemas.microsoft.com/office/drawing/2014/main" id="{80E55D2F-38EC-43AA-A5F0-C0065B1A82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40256" y="4062810"/>
            <a:ext cx="3271063" cy="176778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237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проблем настолько очевидна, что начало повседневной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17881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5241" y="4918702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0FD0BD7-E89B-4DEA-8C46-97554EBC4C2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6434E85B-11A3-4295-B38C-1E4978786A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4866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55C499D-6514-4651-8883-315A5EF390BF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Текст 12">
            <a:extLst>
              <a:ext uri="{FF2B5EF4-FFF2-40B4-BE49-F238E27FC236}">
                <a16:creationId xmlns:a16="http://schemas.microsoft.com/office/drawing/2014/main" id="{43307FDE-43B9-463B-9046-13F7D0FBA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2512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8688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1569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7845" y="1630653"/>
            <a:ext cx="1376362" cy="13649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7845" y="3637279"/>
            <a:ext cx="1376362" cy="13649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07845" y="5718544"/>
            <a:ext cx="1376362" cy="13649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7845" y="7776261"/>
            <a:ext cx="1376362" cy="13649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5191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3610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40672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2415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5094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71340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4019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11637EF9-B6CC-481F-A8C1-D4AE92FC1B73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049C2F03-CC2C-488D-A27B-45935EF4CD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939493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67BD59B0-4021-4BC5-8130-B20C5CB33A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2639924-555E-4BAF-85B7-62E9A4CA9A8E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FDD1E470-A053-4F19-984D-21CB26A68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F0F6D8A-D59F-4BB0-827A-8A1AFDCE4C27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 u="sng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0" i="0">
                <a:solidFill>
                  <a:schemeClr val="bg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b="0" i="0">
                <a:solidFill>
                  <a:srgbClr val="939493"/>
                </a:solidFill>
                <a:latin typeface="Tinkoff Sans" panose="02000506050000020004" pitchFamily="2" charset="0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Текст 12">
            <a:extLst>
              <a:ext uri="{FF2B5EF4-FFF2-40B4-BE49-F238E27FC236}">
                <a16:creationId xmlns:a16="http://schemas.microsoft.com/office/drawing/2014/main" id="{A112C08D-3D96-4EEB-B992-47BDFA5FC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192029" y="3992826"/>
            <a:ext cx="14244528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8476" y="6423025"/>
            <a:ext cx="14188080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0654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8C26CF1E-527A-4EFE-B2C5-FC4B11D5FC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837" y="730259"/>
            <a:ext cx="5739924" cy="201294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117623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A21FC624-98A5-9E4C-B963-36C521B7F0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672" y="1859993"/>
            <a:ext cx="3024828" cy="718615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23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Должность специалиста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организации</a:t>
            </a: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DB94E6C-D35C-4B34-B5D0-08E8C05C6020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1297" y="3678070"/>
            <a:ext cx="14205259" cy="4192755"/>
          </a:xfrm>
          <a:prstGeom prst="rect">
            <a:avLst/>
          </a:prstGeom>
        </p:spPr>
        <p:txBody>
          <a:bodyPr/>
          <a:lstStyle>
            <a:lvl1pPr marL="12715" marR="5086" indent="0" algn="ctr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baseline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3074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5316641" y="225528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 b="0" i="0">
                <a:latin typeface="Tinkoff Sans" panose="02000506050000020004" pitchFamily="2" charset="0"/>
              </a:defRPr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26D1FC-918F-45D5-B83C-0CA1DE7A61AB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4DB8C51C-D92A-4CA7-A57F-81398C08A4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b="0" i="0" kern="1200" spc="10" dirty="0" smtClean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65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1170263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574066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6296552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10008992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20398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20398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20398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20398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8808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8808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1991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81991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91919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86451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4221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44890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D711E0-8B70-49C1-AFE5-360FBFB10468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2">
            <a:extLst>
              <a:ext uri="{FF2B5EF4-FFF2-40B4-BE49-F238E27FC236}">
                <a16:creationId xmlns:a16="http://schemas.microsoft.com/office/drawing/2014/main" id="{C612A488-F9E2-498F-A456-9D045507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0" i="0">
                <a:latin typeface="Tinkoff Sans" panose="02000506050000020004" pitchFamily="2" charset="0"/>
              </a:defRPr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FE23FCEE-3F11-41E4-9F48-6C3310A648D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064062B-244B-4164-8C1E-714825C82567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12">
            <a:extLst>
              <a:ext uri="{FF2B5EF4-FFF2-40B4-BE49-F238E27FC236}">
                <a16:creationId xmlns:a16="http://schemas.microsoft.com/office/drawing/2014/main" id="{D3681EB2-8F3D-4A5C-84FB-CB4C2C4B0B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-2977"/>
            <a:ext cx="20127913" cy="10192973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ключительный слайд с контактам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5">
            <a:extLst>
              <a:ext uri="{FF2B5EF4-FFF2-40B4-BE49-F238E27FC236}">
                <a16:creationId xmlns:a16="http://schemas.microsoft.com/office/drawing/2014/main" id="{C529699F-BFC8-4289-8E7C-2D2FAA8DFE6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Рисунок 8">
            <a:extLst>
              <a:ext uri="{FF2B5EF4-FFF2-40B4-BE49-F238E27FC236}">
                <a16:creationId xmlns:a16="http://schemas.microsoft.com/office/drawing/2014/main" id="{CE03A2ED-DB22-4B1F-B513-AAAAA018EC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0E4175A6-D7E7-4620-A80F-95A07D9652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0" name="Текст 43">
            <a:extLst>
              <a:ext uri="{FF2B5EF4-FFF2-40B4-BE49-F238E27FC236}">
                <a16:creationId xmlns:a16="http://schemas.microsoft.com/office/drawing/2014/main" id="{0A34BB8A-4886-4AFE-ACF1-F6CC5874E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5756" y="2317408"/>
            <a:ext cx="14661515" cy="5257800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13400"/>
              </a:lnSpc>
              <a:spcBef>
                <a:spcPts val="1882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2865" b="0" i="0" kern="1200" spc="-90" dirty="0">
                <a:solidFill>
                  <a:srgbClr val="282828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3867"/>
              </a:lnSpc>
              <a:spcBef>
                <a:spcPts val="18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865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Дальше  </a:t>
            </a:r>
          </a:p>
          <a:p>
            <a:pPr marL="12715" marR="5086" lvl="0" indent="0" algn="l" defTabSz="457200" rtl="0" eaLnBrk="1" fontAlgn="auto" latinLnBrk="0" hangingPunct="1">
              <a:lnSpc>
                <a:spcPts val="13867"/>
              </a:lnSpc>
              <a:spcBef>
                <a:spcPts val="18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865" b="0" i="0" u="none" strike="noStrike" kern="1200" cap="none" spc="-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действовать</a:t>
            </a:r>
            <a:r>
              <a:rPr kumimoji="0" lang="ru-RU" sz="12865" b="0" i="0" u="none" strike="noStrike" kern="1200" cap="none" spc="-2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2865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будем  </a:t>
            </a:r>
            <a:r>
              <a:rPr kumimoji="0" lang="ru-RU" sz="12865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мы</a:t>
            </a:r>
            <a:endParaRPr kumimoji="0" lang="ru-RU" sz="12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27265DC-5BC0-406E-B367-7B9146F461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9738" y="6723698"/>
            <a:ext cx="804862" cy="8175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Рисунок 4">
            <a:extLst>
              <a:ext uri="{FF2B5EF4-FFF2-40B4-BE49-F238E27FC236}">
                <a16:creationId xmlns:a16="http://schemas.microsoft.com/office/drawing/2014/main" id="{30B34B33-33A9-4712-BDF3-318ABEAEA3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6509" y="6723698"/>
            <a:ext cx="804862" cy="81756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F0001A4-BF87-44AD-9372-BD566E4857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6063" y="6854324"/>
            <a:ext cx="3114675" cy="588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 err="1"/>
              <a:t>хххххх</a:t>
            </a:r>
            <a:r>
              <a:rPr lang="en-US" dirty="0"/>
              <a:t>@tinkoff.ru</a:t>
            </a:r>
            <a:endParaRPr lang="ru-RU" dirty="0"/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95EBA582-B02B-4564-8F55-3397E162B1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78576" y="6854324"/>
            <a:ext cx="3114675" cy="588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8(9xx) xxx xx </a:t>
            </a:r>
            <a:r>
              <a:rPr lang="en-US" dirty="0" err="1"/>
              <a:t>xx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827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9B3782-81A6-4434-BDAA-6D5E4E58B2C4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b="0" i="0" kern="1200" spc="10" dirty="0" smtClean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Tinkoff Sans" panose="02000506050000020004" pitchFamily="2" charset="0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6280FB-D8EA-4A63-B08B-A4CFB1394831}"/>
              </a:ext>
            </a:extLst>
          </p:cNvPr>
          <p:cNvSpPr/>
          <p:nvPr userDrawn="1"/>
        </p:nvSpPr>
        <p:spPr>
          <a:xfrm>
            <a:off x="0" y="0"/>
            <a:ext cx="20127911" cy="212418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CAB0D9B1-679E-4D13-A9A2-7B6E7EDF9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116" y="63446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1" r:id="rId3"/>
    <p:sldLayoutId id="2147483700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41" r:id="rId22"/>
    <p:sldLayoutId id="2147483711" r:id="rId23"/>
    <p:sldLayoutId id="2147483709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3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02" r:id="rId50"/>
  </p:sldLayoutIdLst>
  <p:hf hd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12" Type="http://schemas.openxmlformats.org/officeDocument/2006/relationships/image" Target="../media/image76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0.jpe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jpeg"/><Relationship Id="rId4" Type="http://schemas.openxmlformats.org/officeDocument/2006/relationships/image" Target="../media/image68.png"/><Relationship Id="rId9" Type="http://schemas.openxmlformats.org/officeDocument/2006/relationships/image" Target="../media/image7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/>
              <a:t>Функциональное программирование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6" y="4040461"/>
            <a:ext cx="3525044" cy="16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1">
            <a:extLst>
              <a:ext uri="{FF2B5EF4-FFF2-40B4-BE49-F238E27FC236}">
                <a16:creationId xmlns:a16="http://schemas.microsoft.com/office/drawing/2014/main" id="{4453A669-7BCA-4F43-9A28-FFA723740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116" y="634461"/>
            <a:ext cx="17221200" cy="1135203"/>
          </a:xfrm>
        </p:spPr>
        <p:txBody>
          <a:bodyPr/>
          <a:lstStyle/>
          <a:p>
            <a:r>
              <a:rPr lang="ru-RU" spc="-1" dirty="0">
                <a:solidFill>
                  <a:srgbClr val="000000"/>
                </a:solidFill>
              </a:rPr>
              <a:t>Императивное </a:t>
            </a:r>
            <a:r>
              <a:rPr lang="ru-RU" dirty="0">
                <a:latin typeface="+mj-lt"/>
              </a:rPr>
              <a:t>программирование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08A3DA-51DA-D208-6717-E731E7E7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936" y="2670642"/>
            <a:ext cx="14256039" cy="59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72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1">
            <a:extLst>
              <a:ext uri="{FF2B5EF4-FFF2-40B4-BE49-F238E27FC236}">
                <a16:creationId xmlns:a16="http://schemas.microsoft.com/office/drawing/2014/main" id="{4453A669-7BCA-4F43-9A28-FFA723740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116" y="634461"/>
            <a:ext cx="17221200" cy="1135203"/>
          </a:xfrm>
        </p:spPr>
        <p:txBody>
          <a:bodyPr/>
          <a:lstStyle/>
          <a:p>
            <a:r>
              <a:rPr lang="ru-RU" spc="-1" dirty="0">
                <a:solidFill>
                  <a:srgbClr val="000000"/>
                </a:solidFill>
              </a:rPr>
              <a:t>Объектно-ориентированное </a:t>
            </a:r>
            <a:r>
              <a:rPr lang="ru-RU" dirty="0">
                <a:latin typeface="+mj-lt"/>
              </a:rPr>
              <a:t>программирование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BC0446-CC84-F449-2F0E-557AE432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98" y="2943013"/>
            <a:ext cx="18104715" cy="59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1">
            <a:extLst>
              <a:ext uri="{FF2B5EF4-FFF2-40B4-BE49-F238E27FC236}">
                <a16:creationId xmlns:a16="http://schemas.microsoft.com/office/drawing/2014/main" id="{4453A669-7BCA-4F43-9A28-FFA723740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116" y="634461"/>
            <a:ext cx="17221200" cy="1135203"/>
          </a:xfrm>
        </p:spPr>
        <p:txBody>
          <a:bodyPr/>
          <a:lstStyle/>
          <a:p>
            <a:r>
              <a:rPr lang="ru-RU" spc="-1" dirty="0">
                <a:solidFill>
                  <a:srgbClr val="000000"/>
                </a:solidFill>
              </a:rPr>
              <a:t>Функциональное </a:t>
            </a:r>
            <a:r>
              <a:rPr lang="ru-RU" dirty="0">
                <a:latin typeface="+mj-lt"/>
              </a:rPr>
              <a:t>программирование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939481-FBA1-3BA7-AAD1-7F5AFA442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69" y="4161957"/>
            <a:ext cx="18037173" cy="29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2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395552F-CAF1-4E82-9D56-C342A2D6BB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0542" y="2017986"/>
            <a:ext cx="18214203" cy="8103476"/>
          </a:xfrm>
        </p:spPr>
        <p:txBody>
          <a:bodyPr/>
          <a:lstStyle/>
          <a:p>
            <a:pPr marL="46991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6000" dirty="0">
                <a:latin typeface="+mn-lt"/>
              </a:rPr>
              <a:t>Проверка адекватности кода во время компиляции</a:t>
            </a:r>
          </a:p>
          <a:p>
            <a:pPr marL="46991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6000" spc="-1" dirty="0">
                <a:solidFill>
                  <a:srgbClr val="000000"/>
                </a:solidFill>
                <a:latin typeface="+mn-lt"/>
              </a:rPr>
              <a:t>Упрощение </a:t>
            </a:r>
            <a:r>
              <a:rPr lang="ru-RU" sz="6000" spc="-1" dirty="0" err="1">
                <a:solidFill>
                  <a:srgbClr val="000000"/>
                </a:solidFill>
                <a:latin typeface="+mn-lt"/>
              </a:rPr>
              <a:t>рефакторинга</a:t>
            </a:r>
            <a:endParaRPr lang="ru-RU" sz="6000" spc="-1" dirty="0">
              <a:solidFill>
                <a:srgbClr val="000000"/>
              </a:solidFill>
              <a:latin typeface="+mn-lt"/>
              <a:ea typeface="Noto Sans CJK SC"/>
            </a:endParaRPr>
          </a:p>
          <a:p>
            <a:pPr marL="469915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6000" spc="-1" dirty="0">
                <a:solidFill>
                  <a:srgbClr val="000000"/>
                </a:solidFill>
                <a:latin typeface="+mn-lt"/>
              </a:rPr>
              <a:t>Дополнительная безопасность за счет паттерн-</a:t>
            </a:r>
            <a:r>
              <a:rPr lang="ru-RU" sz="6000" spc="-1" dirty="0" err="1">
                <a:solidFill>
                  <a:srgbClr val="000000"/>
                </a:solidFill>
                <a:latin typeface="+mn-lt"/>
              </a:rPr>
              <a:t>матчинга</a:t>
            </a:r>
            <a:endParaRPr lang="ru-RU" sz="6000" spc="-1" dirty="0">
              <a:solidFill>
                <a:srgbClr val="000000"/>
              </a:solidFill>
              <a:latin typeface="+mn-lt"/>
              <a:ea typeface="Noto Sans CJK SC"/>
            </a:endParaRPr>
          </a:p>
        </p:txBody>
      </p:sp>
      <p:sp>
        <p:nvSpPr>
          <p:cNvPr id="6" name="Текст 11">
            <a:extLst>
              <a:ext uri="{FF2B5EF4-FFF2-40B4-BE49-F238E27FC236}">
                <a16:creationId xmlns:a16="http://schemas.microsoft.com/office/drawing/2014/main" id="{4453A669-7BCA-4F43-9A28-FFA723740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116" y="634461"/>
            <a:ext cx="17221200" cy="1135203"/>
          </a:xfrm>
        </p:spPr>
        <p:txBody>
          <a:bodyPr/>
          <a:lstStyle/>
          <a:p>
            <a:r>
              <a:rPr lang="ru-RU" dirty="0">
                <a:latin typeface="+mj-lt"/>
              </a:rPr>
              <a:t>Строгая типизация</a:t>
            </a:r>
          </a:p>
        </p:txBody>
      </p:sp>
    </p:spTree>
    <p:extLst>
      <p:ext uri="{BB962C8B-B14F-4D97-AF65-F5344CB8AC3E}">
        <p14:creationId xmlns:p14="http://schemas.microsoft.com/office/powerpoint/2010/main" val="1637349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1">
            <a:extLst>
              <a:ext uri="{FF2B5EF4-FFF2-40B4-BE49-F238E27FC236}">
                <a16:creationId xmlns:a16="http://schemas.microsoft.com/office/drawing/2014/main" id="{4453A669-7BCA-4F43-9A28-FFA723740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116" y="634461"/>
            <a:ext cx="17221200" cy="1135203"/>
          </a:xfrm>
        </p:spPr>
        <p:txBody>
          <a:bodyPr/>
          <a:lstStyle/>
          <a:p>
            <a:r>
              <a:rPr lang="ru-RU" dirty="0">
                <a:latin typeface="+mj-lt"/>
              </a:rPr>
              <a:t>Автоматический вывод типов</a:t>
            </a:r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/>
        </p:blipFill>
        <p:spPr>
          <a:xfrm>
            <a:off x="676116" y="2686939"/>
            <a:ext cx="18729484" cy="814071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90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Все возвращает значение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134F22-AB42-F96A-CB40-51854601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03" y="3967162"/>
            <a:ext cx="16729506" cy="3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2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395552F-CAF1-4E82-9D56-C342A2D6BB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6116" y="2428059"/>
            <a:ext cx="9687084" cy="7758814"/>
          </a:xfrm>
        </p:spPr>
        <p:txBody>
          <a:bodyPr/>
          <a:lstStyle/>
          <a:p>
            <a:r>
              <a:rPr lang="ru-RU" sz="7200" b="1" dirty="0">
                <a:solidFill>
                  <a:schemeClr val="accent6"/>
                </a:solidFill>
                <a:latin typeface="+mn-lt"/>
              </a:rPr>
              <a:t>Сознательно</a:t>
            </a:r>
            <a:r>
              <a:rPr lang="ru-RU" sz="60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ru-RU" sz="6000" dirty="0">
                <a:latin typeface="+mn-lt"/>
              </a:rPr>
              <a:t>отказываемся от использования </a:t>
            </a:r>
            <a:r>
              <a:rPr lang="en-US" sz="7200" b="1" dirty="0">
                <a:solidFill>
                  <a:schemeClr val="accent6"/>
                </a:solidFill>
                <a:latin typeface="+mn-lt"/>
              </a:rPr>
              <a:t>NULL</a:t>
            </a:r>
            <a:r>
              <a:rPr lang="en-US" sz="60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ru-RU" sz="6000" dirty="0">
                <a:latin typeface="+mn-lt"/>
              </a:rPr>
              <a:t>в значениях и избавляемся от проверок на </a:t>
            </a:r>
            <a:r>
              <a:rPr lang="en-US" sz="7200" b="1" dirty="0">
                <a:solidFill>
                  <a:schemeClr val="accent6"/>
                </a:solidFill>
                <a:latin typeface="+mn-lt"/>
              </a:rPr>
              <a:t>NULL</a:t>
            </a:r>
            <a:r>
              <a:rPr lang="en-US" sz="60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ru-RU" sz="6000" dirty="0">
                <a:latin typeface="+mn-lt"/>
              </a:rPr>
              <a:t>и </a:t>
            </a:r>
            <a:r>
              <a:rPr lang="en-US" sz="7200" b="1" dirty="0" err="1">
                <a:solidFill>
                  <a:schemeClr val="accent6"/>
                </a:solidFill>
                <a:latin typeface="+mn-lt"/>
              </a:rPr>
              <a:t>NullPointerException</a:t>
            </a:r>
            <a:r>
              <a:rPr lang="ru-RU" sz="72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ru-RU" sz="6000" dirty="0">
                <a:latin typeface="+mn-lt"/>
              </a:rPr>
              <a:t>на уровне компилятора</a:t>
            </a:r>
          </a:p>
        </p:txBody>
      </p:sp>
      <p:sp>
        <p:nvSpPr>
          <p:cNvPr id="6" name="Текст 11">
            <a:extLst>
              <a:ext uri="{FF2B5EF4-FFF2-40B4-BE49-F238E27FC236}">
                <a16:creationId xmlns:a16="http://schemas.microsoft.com/office/drawing/2014/main" id="{4453A669-7BCA-4F43-9A28-FFA723740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116" y="634461"/>
            <a:ext cx="17221200" cy="1135203"/>
          </a:xfrm>
        </p:spPr>
        <p:txBody>
          <a:bodyPr/>
          <a:lstStyle/>
          <a:p>
            <a:r>
              <a:rPr lang="ru-RU" dirty="0">
                <a:latin typeface="+mj-lt"/>
              </a:rPr>
              <a:t>Не используем </a:t>
            </a:r>
            <a:r>
              <a:rPr lang="en-US" dirty="0">
                <a:latin typeface="+mj-lt"/>
              </a:rPr>
              <a:t>NULL</a:t>
            </a:r>
            <a:endParaRPr lang="ru-RU" dirty="0">
              <a:latin typeface="+mj-lt"/>
            </a:endParaRPr>
          </a:p>
        </p:txBody>
      </p:sp>
      <p:pic>
        <p:nvPicPr>
          <p:cNvPr id="2050" name="Picture 2" descr="r/ProgrammerHumor - java.lang.NullPointerException">
            <a:extLst>
              <a:ext uri="{FF2B5EF4-FFF2-40B4-BE49-F238E27FC236}">
                <a16:creationId xmlns:a16="http://schemas.microsoft.com/office/drawing/2014/main" id="{220D4376-967C-E470-E7C2-5DF0AD0B4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256" y="2452573"/>
            <a:ext cx="8128000" cy="77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25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D0BEE5DD-8389-4EE0-9520-02B8EF449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9646" y="3637948"/>
            <a:ext cx="14474186" cy="5316837"/>
          </a:xfrm>
        </p:spPr>
        <p:txBody>
          <a:bodyPr/>
          <a:lstStyle/>
          <a:p>
            <a:pPr marL="584215" indent="-571500">
              <a:buFont typeface="Arial" panose="020B0604020202020204" pitchFamily="34" charset="0"/>
              <a:buChar char="•"/>
            </a:pPr>
            <a:r>
              <a:rPr lang="ru-RU" sz="6000" dirty="0"/>
              <a:t>Объявление переменных</a:t>
            </a:r>
          </a:p>
          <a:p>
            <a:pPr marL="584215" indent="-571500">
              <a:buFont typeface="Arial" panose="020B0604020202020204" pitchFamily="34" charset="0"/>
              <a:buChar char="•"/>
            </a:pPr>
            <a:r>
              <a:rPr lang="ru-RU" sz="6000" dirty="0"/>
              <a:t>Объявление функций</a:t>
            </a:r>
          </a:p>
          <a:p>
            <a:pPr marL="584215" indent="-571500">
              <a:buFont typeface="Arial" panose="020B0604020202020204" pitchFamily="34" charset="0"/>
              <a:buChar char="•"/>
            </a:pPr>
            <a:r>
              <a:rPr lang="ru-RU" sz="6000" dirty="0"/>
              <a:t>Условный переход</a:t>
            </a:r>
          </a:p>
          <a:p>
            <a:pPr marL="584215" indent="-571500">
              <a:buFont typeface="Arial" panose="020B0604020202020204" pitchFamily="34" charset="0"/>
              <a:buChar char="•"/>
            </a:pPr>
            <a:r>
              <a:rPr lang="ru-RU" sz="6000" dirty="0"/>
              <a:t>Циклы</a:t>
            </a:r>
          </a:p>
          <a:p>
            <a:pPr marL="584215" indent="-571500">
              <a:buFont typeface="Arial" panose="020B0604020202020204" pitchFamily="34" charset="0"/>
              <a:buChar char="•"/>
            </a:pPr>
            <a:r>
              <a:rPr lang="ru-RU" sz="6000" dirty="0"/>
              <a:t>Логические операции</a:t>
            </a: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FED4693-D178-468C-89C5-CCAE9BC29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69646" y="1797191"/>
            <a:ext cx="14064283" cy="1814616"/>
          </a:xfrm>
        </p:spPr>
        <p:txBody>
          <a:bodyPr/>
          <a:lstStyle/>
          <a:p>
            <a:pPr>
              <a:lnSpc>
                <a:spcPts val="12000"/>
              </a:lnSpc>
            </a:pPr>
            <a:r>
              <a:rPr lang="ru-RU" sz="11000" dirty="0">
                <a:solidFill>
                  <a:srgbClr val="1E1E1E"/>
                </a:solidFill>
              </a:rPr>
              <a:t>Базовый синтаксис	</a:t>
            </a:r>
            <a:endParaRPr lang="ru-RU" sz="11000" dirty="0"/>
          </a:p>
        </p:txBody>
      </p:sp>
    </p:spTree>
    <p:extLst>
      <p:ext uri="{BB962C8B-B14F-4D97-AF65-F5344CB8AC3E}">
        <p14:creationId xmlns:p14="http://schemas.microsoft.com/office/powerpoint/2010/main" val="113559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Примитивные выражения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4724" y="3326524"/>
            <a:ext cx="7184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54092" y="5628290"/>
            <a:ext cx="18197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true</a:t>
            </a:r>
            <a:endParaRPr lang="ru-RU" sz="8000" dirty="0"/>
          </a:p>
        </p:txBody>
      </p:sp>
      <p:sp>
        <p:nvSpPr>
          <p:cNvPr id="9" name="TextBox 8"/>
          <p:cNvSpPr txBox="1"/>
          <p:nvPr/>
        </p:nvSpPr>
        <p:spPr>
          <a:xfrm>
            <a:off x="7341737" y="7930055"/>
            <a:ext cx="57584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"</a:t>
            </a:r>
            <a:r>
              <a:rPr lang="en-US" sz="8000" dirty="0"/>
              <a:t>Hello, Scala</a:t>
            </a:r>
            <a:r>
              <a:rPr lang="ru-RU" sz="8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36402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Комбинирование выражений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52113" y="3326524"/>
            <a:ext cx="2223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1 + 2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48439" y="6731876"/>
            <a:ext cx="75586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"</a:t>
            </a:r>
            <a:r>
              <a:rPr lang="en-US" sz="8000" dirty="0"/>
              <a:t>Hello, </a:t>
            </a:r>
            <a:r>
              <a:rPr lang="ru-RU" sz="8000" dirty="0"/>
              <a:t>" + "</a:t>
            </a:r>
            <a:r>
              <a:rPr lang="en-US" sz="8000" dirty="0" err="1"/>
              <a:t>Scala</a:t>
            </a:r>
            <a:r>
              <a:rPr lang="ru-RU" sz="80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4738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Заголовок 42">
            <a:extLst>
              <a:ext uri="{FF2B5EF4-FFF2-40B4-BE49-F238E27FC236}">
                <a16:creationId xmlns:a16="http://schemas.microsoft.com/office/drawing/2014/main" id="{DAA6EE65-BC29-47DE-9F22-44FE9896F5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4573" y="734904"/>
            <a:ext cx="18764172" cy="921426"/>
          </a:xfrm>
        </p:spPr>
        <p:txBody>
          <a:bodyPr/>
          <a:lstStyle/>
          <a:p>
            <a:pPr algn="ctr">
              <a:lnSpc>
                <a:spcPts val="7000"/>
              </a:lnSpc>
            </a:pPr>
            <a:r>
              <a:rPr lang="ru-RU" sz="6000" dirty="0"/>
              <a:t>План курса ФИЛП 2024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F3A4D8DB-643D-43D9-A9F5-AE59372006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87657F8-A83E-4926-9AE4-130A4EF467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6587758E-BBCF-49B0-BAE1-6EF13FC14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849013C5-8D0B-45A7-9121-4A6504FCF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73CA11B3-2171-484A-9FEC-69D3B030D1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1F58B915-1442-4833-8B7F-388F194F4A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2327" y="4126677"/>
            <a:ext cx="2668587" cy="555626"/>
          </a:xfrm>
        </p:spPr>
        <p:txBody>
          <a:bodyPr/>
          <a:lstStyle/>
          <a:p>
            <a:pPr algn="ctr">
              <a:lnSpc>
                <a:spcPts val="3300"/>
              </a:lnSpc>
            </a:pPr>
            <a:r>
              <a:rPr lang="ru-RU" sz="2800" dirty="0">
                <a:solidFill>
                  <a:srgbClr val="1E1E1E"/>
                </a:solidFill>
              </a:rPr>
              <a:t>Вводная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C9235BB-14F2-4A6F-A6F9-D3CED38207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6715" y="3749673"/>
            <a:ext cx="2668587" cy="1309635"/>
          </a:xfrm>
        </p:spPr>
        <p:txBody>
          <a:bodyPr/>
          <a:lstStyle/>
          <a:p>
            <a:pPr marL="0" indent="0" algn="ctr"/>
            <a:r>
              <a:rPr lang="ru-RU" sz="2800" dirty="0">
                <a:solidFill>
                  <a:srgbClr val="1E1E1E"/>
                </a:solidFill>
              </a:rPr>
              <a:t>Базовый синтаксис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917D43E7-DD0E-4D41-B053-F5F7BADF0C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09697" y="3972174"/>
            <a:ext cx="2668587" cy="864633"/>
          </a:xfrm>
        </p:spPr>
        <p:txBody>
          <a:bodyPr/>
          <a:lstStyle/>
          <a:p>
            <a:pPr marL="0" indent="0" algn="ctr">
              <a:lnSpc>
                <a:spcPts val="3300"/>
              </a:lnSpc>
            </a:pPr>
            <a:r>
              <a:rPr lang="ru-RU" sz="2800" dirty="0">
                <a:solidFill>
                  <a:srgbClr val="1E1E1E"/>
                </a:solidFill>
              </a:rPr>
              <a:t>Функции</a:t>
            </a:r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2C9C6E8D-2591-4953-9B3E-4446B9ED00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459772" y="3749673"/>
            <a:ext cx="2668587" cy="1309635"/>
          </a:xfrm>
        </p:spPr>
        <p:txBody>
          <a:bodyPr/>
          <a:lstStyle/>
          <a:p>
            <a:pPr marL="0" indent="0" algn="ctr">
              <a:lnSpc>
                <a:spcPts val="3300"/>
              </a:lnSpc>
            </a:pPr>
            <a:r>
              <a:rPr lang="en-US" sz="2800" dirty="0">
                <a:solidFill>
                  <a:srgbClr val="1E1E1E"/>
                </a:solidFill>
              </a:rPr>
              <a:t>ADT, </a:t>
            </a:r>
            <a:r>
              <a:rPr lang="ru-RU" sz="2800" dirty="0">
                <a:solidFill>
                  <a:srgbClr val="1E1E1E"/>
                </a:solidFill>
              </a:rPr>
              <a:t>коллекции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EEF815DE-6BB8-49AD-A97F-91CA201DAD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063572" y="4126677"/>
            <a:ext cx="2668587" cy="555626"/>
          </a:xfrm>
        </p:spPr>
        <p:txBody>
          <a:bodyPr>
            <a:noAutofit/>
          </a:bodyPr>
          <a:lstStyle/>
          <a:p>
            <a:pPr marL="0" indent="0" algn="ctr">
              <a:lnSpc>
                <a:spcPts val="3300"/>
              </a:lnSpc>
            </a:pPr>
            <a:r>
              <a:rPr lang="en-US" sz="2800" dirty="0" err="1">
                <a:solidFill>
                  <a:srgbClr val="1E1E1E"/>
                </a:solidFill>
              </a:rPr>
              <a:t>Implicits</a:t>
            </a:r>
            <a:r>
              <a:rPr lang="en-US" sz="2800" dirty="0">
                <a:solidFill>
                  <a:srgbClr val="1E1E1E"/>
                </a:solidFill>
              </a:rPr>
              <a:t>, </a:t>
            </a:r>
            <a:r>
              <a:rPr lang="en-US" sz="2800" dirty="0" err="1">
                <a:solidFill>
                  <a:srgbClr val="1E1E1E"/>
                </a:solidFill>
              </a:rPr>
              <a:t>Typeclasses</a:t>
            </a:r>
            <a:endParaRPr lang="ru-RU" sz="2800" dirty="0">
              <a:solidFill>
                <a:srgbClr val="1E1E1E"/>
              </a:solidFill>
            </a:endParaRPr>
          </a:p>
        </p:txBody>
      </p:sp>
      <p:sp>
        <p:nvSpPr>
          <p:cNvPr id="2" name="AutoShape 2" descr="Scala-full-color.svg"/>
          <p:cNvSpPr>
            <a:spLocks noChangeAspect="1" noChangeArrowheads="1"/>
          </p:cNvSpPr>
          <p:nvPr/>
        </p:nvSpPr>
        <p:spPr bwMode="auto">
          <a:xfrm>
            <a:off x="193675" y="43010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Текст 28">
            <a:extLst>
              <a:ext uri="{FF2B5EF4-FFF2-40B4-BE49-F238E27FC236}">
                <a16:creationId xmlns:a16="http://schemas.microsoft.com/office/drawing/2014/main" id="{F3A4D8DB-643D-43D9-A9F5-AE59372006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9175" y="6301872"/>
            <a:ext cx="1283666" cy="864633"/>
          </a:xfrm>
        </p:spPr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C87657F8-A83E-4926-9AE4-130A4EF467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58873" y="6301872"/>
            <a:ext cx="1283666" cy="864633"/>
          </a:xfrm>
        </p:spPr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6" name="Текст 30">
            <a:extLst>
              <a:ext uri="{FF2B5EF4-FFF2-40B4-BE49-F238E27FC236}">
                <a16:creationId xmlns:a16="http://schemas.microsoft.com/office/drawing/2014/main" id="{6587758E-BBCF-49B0-BAE1-6EF13FC14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26839" y="6301872"/>
            <a:ext cx="1283666" cy="864633"/>
          </a:xfrm>
        </p:spPr>
        <p:txBody>
          <a:bodyPr/>
          <a:lstStyle/>
          <a:p>
            <a:r>
              <a:rPr lang="ru-RU" dirty="0"/>
              <a:t>09</a:t>
            </a:r>
          </a:p>
        </p:txBody>
      </p:sp>
      <p:sp>
        <p:nvSpPr>
          <p:cNvPr id="27" name="Текст 31">
            <a:extLst>
              <a:ext uri="{FF2B5EF4-FFF2-40B4-BE49-F238E27FC236}">
                <a16:creationId xmlns:a16="http://schemas.microsoft.com/office/drawing/2014/main" id="{849013C5-8D0B-45A7-9121-4A6504FCF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764520" y="6301872"/>
            <a:ext cx="1283666" cy="864633"/>
          </a:xfrm>
        </p:spPr>
        <p:txBody>
          <a:bodyPr/>
          <a:lstStyle/>
          <a:p>
            <a:r>
              <a:rPr lang="ru-RU" dirty="0"/>
              <a:t>10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73CA11B3-2171-484A-9FEC-69D3B030D1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34787" y="6301872"/>
            <a:ext cx="1283666" cy="864633"/>
          </a:xfrm>
        </p:spPr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45" name="Текст 32">
            <a:extLst>
              <a:ext uri="{FF2B5EF4-FFF2-40B4-BE49-F238E27FC236}">
                <a16:creationId xmlns:a16="http://schemas.microsoft.com/office/drawing/2014/main" id="{1F58B915-1442-4833-8B7F-388F194F4A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2327" y="7952465"/>
            <a:ext cx="2668587" cy="555626"/>
          </a:xfrm>
        </p:spPr>
        <p:txBody>
          <a:bodyPr/>
          <a:lstStyle/>
          <a:p>
            <a:pPr marL="0" indent="0" algn="ctr"/>
            <a:r>
              <a:rPr lang="en-US" sz="2800" dirty="0">
                <a:solidFill>
                  <a:srgbClr val="1E1E1E"/>
                </a:solidFill>
              </a:rPr>
              <a:t>Common </a:t>
            </a:r>
            <a:r>
              <a:rPr lang="en-US" sz="2800" dirty="0" err="1">
                <a:solidFill>
                  <a:srgbClr val="1E1E1E"/>
                </a:solidFill>
              </a:rPr>
              <a:t>typeclasses</a:t>
            </a:r>
            <a:endParaRPr lang="ru-RU" sz="2800" dirty="0">
              <a:solidFill>
                <a:srgbClr val="1E1E1E"/>
              </a:solidFill>
            </a:endParaRP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2C9235BB-14F2-4A6F-A6F9-D3CED38207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6715" y="7575461"/>
            <a:ext cx="2668587" cy="1309635"/>
          </a:xfrm>
        </p:spPr>
        <p:txBody>
          <a:bodyPr/>
          <a:lstStyle/>
          <a:p>
            <a:pPr marL="0" indent="0" algn="ctr">
              <a:lnSpc>
                <a:spcPts val="3300"/>
              </a:lnSpc>
            </a:pPr>
            <a:r>
              <a:rPr lang="en-US" sz="2800" dirty="0">
                <a:solidFill>
                  <a:srgbClr val="1E1E1E"/>
                </a:solidFill>
              </a:rPr>
              <a:t>Monad</a:t>
            </a:r>
            <a:endParaRPr lang="ru-RU" sz="2800" dirty="0">
              <a:solidFill>
                <a:srgbClr val="1E1E1E"/>
              </a:solidFill>
            </a:endParaRPr>
          </a:p>
        </p:txBody>
      </p:sp>
      <p:sp>
        <p:nvSpPr>
          <p:cNvPr id="47" name="Текст 36">
            <a:extLst>
              <a:ext uri="{FF2B5EF4-FFF2-40B4-BE49-F238E27FC236}">
                <a16:creationId xmlns:a16="http://schemas.microsoft.com/office/drawing/2014/main" id="{917D43E7-DD0E-4D41-B053-F5F7BADF0C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09697" y="7797962"/>
            <a:ext cx="2668587" cy="864633"/>
          </a:xfrm>
        </p:spPr>
        <p:txBody>
          <a:bodyPr/>
          <a:lstStyle/>
          <a:p>
            <a:pPr marL="0" indent="0" algn="ctr">
              <a:lnSpc>
                <a:spcPts val="3300"/>
              </a:lnSpc>
            </a:pPr>
            <a:r>
              <a:rPr lang="ru-RU" sz="2800" dirty="0">
                <a:solidFill>
                  <a:srgbClr val="1E1E1E"/>
                </a:solidFill>
              </a:rPr>
              <a:t>Асинхронное выполнение</a:t>
            </a:r>
          </a:p>
        </p:txBody>
      </p:sp>
      <p:sp>
        <p:nvSpPr>
          <p:cNvPr id="48" name="Текст 38">
            <a:extLst>
              <a:ext uri="{FF2B5EF4-FFF2-40B4-BE49-F238E27FC236}">
                <a16:creationId xmlns:a16="http://schemas.microsoft.com/office/drawing/2014/main" id="{2C9C6E8D-2591-4953-9B3E-4446B9ED00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459772" y="7575461"/>
            <a:ext cx="2668587" cy="1309635"/>
          </a:xfrm>
        </p:spPr>
        <p:txBody>
          <a:bodyPr/>
          <a:lstStyle/>
          <a:p>
            <a:pPr marL="0" indent="0" algn="ctr">
              <a:lnSpc>
                <a:spcPts val="3300"/>
              </a:lnSpc>
            </a:pPr>
            <a:r>
              <a:rPr lang="en-US" sz="2800" dirty="0">
                <a:solidFill>
                  <a:srgbClr val="1E1E1E"/>
                </a:solidFill>
              </a:rPr>
              <a:t>Future</a:t>
            </a:r>
            <a:endParaRPr lang="ru-RU" sz="2800" dirty="0">
              <a:solidFill>
                <a:srgbClr val="1E1E1E"/>
              </a:solidFill>
            </a:endParaRPr>
          </a:p>
        </p:txBody>
      </p:sp>
      <p:sp>
        <p:nvSpPr>
          <p:cNvPr id="49" name="Текст 40">
            <a:extLst>
              <a:ext uri="{FF2B5EF4-FFF2-40B4-BE49-F238E27FC236}">
                <a16:creationId xmlns:a16="http://schemas.microsoft.com/office/drawing/2014/main" id="{EEF815DE-6BB8-49AD-A97F-91CA201DAD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063572" y="7952465"/>
            <a:ext cx="2668587" cy="555626"/>
          </a:xfrm>
        </p:spPr>
        <p:txBody>
          <a:bodyPr>
            <a:noAutofit/>
          </a:bodyPr>
          <a:lstStyle/>
          <a:p>
            <a:pPr marL="0" indent="0" algn="ctr">
              <a:lnSpc>
                <a:spcPts val="3300"/>
              </a:lnSpc>
            </a:pPr>
            <a:r>
              <a:rPr lang="ru-RU" sz="2800" dirty="0">
                <a:solidFill>
                  <a:srgbClr val="1E1E1E"/>
                </a:solidFill>
              </a:rPr>
              <a:t>Монада </a:t>
            </a:r>
            <a:r>
              <a:rPr lang="en-US" sz="2800" dirty="0">
                <a:solidFill>
                  <a:srgbClr val="1E1E1E"/>
                </a:solidFill>
              </a:rPr>
              <a:t>IO</a:t>
            </a:r>
            <a:endParaRPr lang="ru-RU" sz="2800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323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Вычисление выражений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02334" y="3768199"/>
            <a:ext cx="412324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(1 + 2) * 3</a:t>
            </a:r>
          </a:p>
          <a:p>
            <a:r>
              <a:rPr lang="ru-RU" sz="8000" dirty="0"/>
              <a:t> 3 * 3</a:t>
            </a:r>
          </a:p>
          <a:p>
            <a:r>
              <a:rPr lang="ru-RU" sz="8000" dirty="0"/>
              <a:t> 9</a:t>
            </a:r>
          </a:p>
        </p:txBody>
      </p:sp>
    </p:spTree>
    <p:extLst>
      <p:ext uri="{BB962C8B-B14F-4D97-AF65-F5344CB8AC3E}">
        <p14:creationId xmlns:p14="http://schemas.microsoft.com/office/powerpoint/2010/main" val="1304568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Вызов методов на выражениях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75099" y="4999306"/>
            <a:ext cx="75777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"Hello, </a:t>
            </a:r>
            <a:r>
              <a:rPr lang="en-US" sz="8000" dirty="0" err="1"/>
              <a:t>Scala</a:t>
            </a:r>
            <a:r>
              <a:rPr lang="en-US" sz="8000" dirty="0"/>
              <a:t>!"</a:t>
            </a:r>
            <a:r>
              <a:rPr lang="en-US" sz="8000" dirty="0">
                <a:solidFill>
                  <a:schemeClr val="accent6"/>
                </a:solidFill>
              </a:rPr>
              <a:t>.size</a:t>
            </a:r>
            <a:endParaRPr lang="ru-RU" sz="8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99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Вызов методов с параметрами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64934" y="4999306"/>
            <a:ext cx="33980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1</a:t>
            </a:r>
            <a:r>
              <a:rPr lang="en-US" sz="8000" dirty="0">
                <a:solidFill>
                  <a:schemeClr val="accent6"/>
                </a:solidFill>
              </a:rPr>
              <a:t>.to(10)</a:t>
            </a:r>
            <a:endParaRPr lang="ru-RU" sz="8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34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Операторы – это </a:t>
            </a:r>
            <a:r>
              <a:rPr lang="ru-RU" dirty="0">
                <a:solidFill>
                  <a:schemeClr val="accent6"/>
                </a:solidFill>
              </a:rPr>
              <a:t>методы</a:t>
            </a:r>
            <a:r>
              <a:rPr lang="ru-RU" dirty="0"/>
              <a:t> ( инфиксная запись 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43551" y="4211031"/>
            <a:ext cx="62408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3 + 2 == 3.+(2)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49653" y="7269541"/>
            <a:ext cx="8281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1.to(10) == (1 to 10)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947473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Все выражения имеют тип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9680" y="4211031"/>
            <a:ext cx="115685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0, 1 – это числа с типом </a:t>
            </a:r>
            <a:r>
              <a:rPr lang="en-US" sz="8000" b="1" dirty="0" err="1">
                <a:solidFill>
                  <a:schemeClr val="accent6"/>
                </a:solidFill>
              </a:rPr>
              <a:t>Int</a:t>
            </a:r>
            <a:endParaRPr lang="ru-RU" sz="8000" b="1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3744" y="7269541"/>
            <a:ext cx="167039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"foo" </a:t>
            </a:r>
            <a:r>
              <a:rPr lang="ru-RU" sz="8000" dirty="0"/>
              <a:t>и </a:t>
            </a:r>
            <a:r>
              <a:rPr lang="en-US" sz="8000" dirty="0"/>
              <a:t>"bar" – </a:t>
            </a:r>
            <a:r>
              <a:rPr lang="ru-RU" sz="8000" dirty="0"/>
              <a:t>это строки с типом </a:t>
            </a:r>
            <a:r>
              <a:rPr lang="en-US" sz="8000" b="1" dirty="0">
                <a:solidFill>
                  <a:schemeClr val="accent6"/>
                </a:solidFill>
              </a:rPr>
              <a:t>String</a:t>
            </a:r>
            <a:endParaRPr lang="ru-RU" sz="8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37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Статическая типизация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95629" y="3154741"/>
            <a:ext cx="39366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1 </a:t>
            </a:r>
            <a:r>
              <a:rPr lang="en-US" sz="8000" dirty="0"/>
              <a:t>to "foo" </a:t>
            </a:r>
            <a:endParaRPr lang="ru-RU" sz="8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874187" y="5424975"/>
            <a:ext cx="83795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type mismatch;</a:t>
            </a:r>
          </a:p>
          <a:p>
            <a:r>
              <a:rPr lang="en-US" sz="8000" dirty="0">
                <a:solidFill>
                  <a:srgbClr val="FF0000"/>
                </a:solidFill>
              </a:rPr>
              <a:t>found   : String("foo")</a:t>
            </a:r>
          </a:p>
          <a:p>
            <a:r>
              <a:rPr lang="en-US" sz="8000" dirty="0">
                <a:solidFill>
                  <a:srgbClr val="FF0000"/>
                </a:solidFill>
              </a:rPr>
              <a:t>required: </a:t>
            </a:r>
            <a:r>
              <a:rPr lang="en-US" sz="8000" dirty="0" err="1">
                <a:solidFill>
                  <a:srgbClr val="FF0000"/>
                </a:solidFill>
              </a:rPr>
              <a:t>Int</a:t>
            </a:r>
            <a:endParaRPr lang="en-US" sz="8000" dirty="0">
              <a:solidFill>
                <a:srgbClr val="FF0000"/>
              </a:solidFill>
            </a:endParaRPr>
          </a:p>
          <a:p>
            <a:r>
              <a:rPr lang="en-US" sz="8000" dirty="0">
                <a:solidFill>
                  <a:srgbClr val="FF0000"/>
                </a:solidFill>
              </a:rPr>
              <a:t>1 to "foo"</a:t>
            </a:r>
            <a:endParaRPr lang="ru-RU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12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Основные типы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7448" y="3154741"/>
            <a:ext cx="1783301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err="1">
                <a:solidFill>
                  <a:schemeClr val="accent6"/>
                </a:solidFill>
              </a:rPr>
              <a:t>Int</a:t>
            </a:r>
            <a:r>
              <a:rPr lang="en-US" sz="8000" dirty="0"/>
              <a:t>: 32-bit </a:t>
            </a:r>
            <a:r>
              <a:rPr lang="ru-RU" sz="8000" dirty="0"/>
              <a:t>целое число </a:t>
            </a:r>
            <a:r>
              <a:rPr lang="en-US" sz="8000" dirty="0"/>
              <a:t>( 1, 23, 456)</a:t>
            </a:r>
          </a:p>
          <a:p>
            <a:r>
              <a:rPr lang="en-US" sz="8000" b="1" dirty="0">
                <a:solidFill>
                  <a:schemeClr val="accent6"/>
                </a:solidFill>
              </a:rPr>
              <a:t>Double</a:t>
            </a:r>
            <a:r>
              <a:rPr lang="en-US" sz="8000" dirty="0"/>
              <a:t>: 64-bit </a:t>
            </a:r>
            <a:r>
              <a:rPr lang="ru-RU" sz="8000" dirty="0"/>
              <a:t>число с плавающей точкой </a:t>
            </a:r>
            <a:r>
              <a:rPr lang="en-US" sz="8000" dirty="0"/>
              <a:t>(1.0, 2.3, 4.56)</a:t>
            </a:r>
          </a:p>
          <a:p>
            <a:r>
              <a:rPr lang="en-US" sz="8000" b="1" dirty="0">
                <a:solidFill>
                  <a:schemeClr val="accent6"/>
                </a:solidFill>
              </a:rPr>
              <a:t>Boolean</a:t>
            </a:r>
            <a:r>
              <a:rPr lang="en-US" sz="8000" dirty="0"/>
              <a:t>: </a:t>
            </a:r>
            <a:r>
              <a:rPr lang="ru-RU" sz="8000" dirty="0"/>
              <a:t>булево значений </a:t>
            </a:r>
            <a:r>
              <a:rPr lang="en-US" sz="8000" dirty="0"/>
              <a:t>(true </a:t>
            </a:r>
            <a:r>
              <a:rPr lang="ru-RU" sz="8000" dirty="0"/>
              <a:t>и</a:t>
            </a:r>
            <a:r>
              <a:rPr lang="en-US" sz="8000" dirty="0"/>
              <a:t> false)</a:t>
            </a:r>
          </a:p>
          <a:p>
            <a:r>
              <a:rPr lang="en-US" sz="8000" b="1" dirty="0">
                <a:solidFill>
                  <a:schemeClr val="accent6"/>
                </a:solidFill>
              </a:rPr>
              <a:t>String</a:t>
            </a:r>
            <a:r>
              <a:rPr lang="en-US" sz="8000" dirty="0"/>
              <a:t>: </a:t>
            </a:r>
            <a:r>
              <a:rPr lang="ru-RU" sz="8000" dirty="0"/>
              <a:t>текст </a:t>
            </a:r>
            <a:r>
              <a:rPr lang="en-US" sz="8000" dirty="0"/>
              <a:t>("foo", "bar")</a:t>
            </a:r>
          </a:p>
        </p:txBody>
      </p:sp>
    </p:spTree>
    <p:extLst>
      <p:ext uri="{BB962C8B-B14F-4D97-AF65-F5344CB8AC3E}">
        <p14:creationId xmlns:p14="http://schemas.microsoft.com/office/powerpoint/2010/main" val="3305348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Арифметические операции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90689" y="3154741"/>
            <a:ext cx="27581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/>
              <a:t>1 + 2</a:t>
            </a:r>
            <a:br>
              <a:rPr lang="ru-RU" sz="8000" dirty="0"/>
            </a:br>
            <a:r>
              <a:rPr lang="ru-RU" sz="8000" dirty="0"/>
              <a:t>2 - 1</a:t>
            </a:r>
            <a:br>
              <a:rPr lang="ru-RU" sz="8000" dirty="0"/>
            </a:br>
            <a:r>
              <a:rPr lang="ru-RU" sz="8000" dirty="0"/>
              <a:t>2 * 3</a:t>
            </a:r>
            <a:br>
              <a:rPr lang="ru-RU" sz="8000" dirty="0"/>
            </a:br>
            <a:r>
              <a:rPr lang="ru-RU" sz="8000" dirty="0"/>
              <a:t>6 / 2</a:t>
            </a:r>
            <a:br>
              <a:rPr lang="ru-RU" sz="8000" dirty="0"/>
            </a:br>
            <a:r>
              <a:rPr lang="ru-RU" sz="8000" dirty="0"/>
              <a:t>5 % 2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669524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Логические операции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326" y="2100856"/>
            <a:ext cx="6679196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0" dirty="0"/>
              <a:t>1 &gt; 1</a:t>
            </a:r>
            <a:br>
              <a:rPr lang="da-DK" sz="8000" dirty="0"/>
            </a:br>
            <a:r>
              <a:rPr lang="da-DK" sz="8000" dirty="0"/>
              <a:t>1 &lt; 1</a:t>
            </a:r>
            <a:br>
              <a:rPr lang="da-DK" sz="8000" dirty="0"/>
            </a:br>
            <a:r>
              <a:rPr lang="da-DK" sz="8000" dirty="0"/>
              <a:t>1</a:t>
            </a:r>
            <a:r>
              <a:rPr lang="ru-RU" sz="8000" dirty="0"/>
              <a:t> </a:t>
            </a:r>
            <a:r>
              <a:rPr lang="da-DK" sz="8000" dirty="0"/>
              <a:t>&gt;= 1</a:t>
            </a:r>
            <a:br>
              <a:rPr lang="da-DK" sz="8000" dirty="0"/>
            </a:br>
            <a:r>
              <a:rPr lang="da-DK" sz="8000" dirty="0"/>
              <a:t>1</a:t>
            </a:r>
            <a:r>
              <a:rPr lang="ru-RU" sz="8000" dirty="0"/>
              <a:t> </a:t>
            </a:r>
            <a:r>
              <a:rPr lang="da-DK" sz="8000" dirty="0"/>
              <a:t>&lt;= 1</a:t>
            </a:r>
            <a:br>
              <a:rPr lang="da-DK" sz="8000" dirty="0"/>
            </a:br>
            <a:r>
              <a:rPr lang="da-DK" sz="8000" dirty="0"/>
              <a:t>!true</a:t>
            </a:r>
            <a:br>
              <a:rPr lang="da-DK" sz="8000" dirty="0"/>
            </a:br>
            <a:r>
              <a:rPr lang="da-DK" sz="8000" dirty="0"/>
              <a:t>true &amp;&amp; false</a:t>
            </a:r>
            <a:br>
              <a:rPr lang="da-DK" sz="8000" dirty="0"/>
            </a:br>
            <a:r>
              <a:rPr lang="da-DK" sz="8000" dirty="0"/>
              <a:t>true || false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5033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Именование выражений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7448" y="3154741"/>
            <a:ext cx="178330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/>
              <a:t>3.14159 * 10 * 10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6262749" y="5645693"/>
            <a:ext cx="76024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0" dirty="0">
                <a:solidFill>
                  <a:schemeClr val="accent6"/>
                </a:solidFill>
              </a:rPr>
              <a:t>val</a:t>
            </a:r>
            <a:r>
              <a:rPr lang="sv-SE" sz="8000" dirty="0"/>
              <a:t> radius = 10</a:t>
            </a:r>
            <a:endParaRPr lang="ru-RU" sz="8000" dirty="0"/>
          </a:p>
          <a:p>
            <a:r>
              <a:rPr lang="sv-SE" sz="8000" dirty="0"/>
              <a:t>val pi = 3.14159</a:t>
            </a:r>
            <a:endParaRPr lang="ru-RU" sz="8000" dirty="0"/>
          </a:p>
          <a:p>
            <a:r>
              <a:rPr lang="sv-SE" sz="8000" dirty="0"/>
              <a:t>pi * radius * radius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176501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906761"/>
            <a:ext cx="9372599" cy="1219200"/>
          </a:xfrm>
        </p:spPr>
        <p:txBody>
          <a:bodyPr/>
          <a:lstStyle/>
          <a:p>
            <a:r>
              <a:rPr lang="ru-RU" sz="8000" dirty="0"/>
              <a:t>Семён </a:t>
            </a:r>
            <a:r>
              <a:rPr lang="ru-RU" sz="8000" dirty="0" err="1"/>
              <a:t>Зайдельман</a:t>
            </a:r>
            <a:endParaRPr lang="ru-RU" sz="8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36606" y="2936476"/>
            <a:ext cx="8236744" cy="49819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Занимаюсь разработкой умного автоответчика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Закончил матмех в прошлом году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/>
              <a:t>В результате </a:t>
            </a:r>
            <a:r>
              <a:rPr lang="ru-RU" sz="3600" dirty="0" err="1"/>
              <a:t>ФИЛПа</a:t>
            </a:r>
            <a:r>
              <a:rPr lang="ru-RU" sz="3600" dirty="0"/>
              <a:t> взяли на стажировку на </a:t>
            </a:r>
            <a:r>
              <a:rPr lang="en-US" sz="3600" dirty="0"/>
              <a:t>Scala</a:t>
            </a:r>
            <a:r>
              <a:rPr lang="ru-RU" sz="3600" dirty="0"/>
              <a:t> </a:t>
            </a:r>
            <a:r>
              <a:rPr lang="en-US" sz="3600" dirty="0"/>
              <a:t>backend</a:t>
            </a:r>
            <a:endParaRPr lang="ru-RU" sz="3600" dirty="0"/>
          </a:p>
          <a:p>
            <a:endParaRPr lang="ru-RU" sz="3600" dirty="0"/>
          </a:p>
        </p:txBody>
      </p:sp>
      <p:pic>
        <p:nvPicPr>
          <p:cNvPr id="7" name="Рисунок 2" descr="Рисунок 2">
            <a:extLst>
              <a:ext uri="{FF2B5EF4-FFF2-40B4-BE49-F238E27FC236}">
                <a16:creationId xmlns:a16="http://schemas.microsoft.com/office/drawing/2014/main" id="{E2DF68A5-A491-20E0-59FD-C1FE8E33E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203" y="2936476"/>
            <a:ext cx="5449097" cy="5449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276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Изменяемые переменные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3111" y="3768199"/>
            <a:ext cx="69216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8000" dirty="0">
                <a:solidFill>
                  <a:schemeClr val="accent6"/>
                </a:solidFill>
              </a:rPr>
              <a:t>var</a:t>
            </a:r>
            <a:r>
              <a:rPr lang="nn-NO" sz="8000" dirty="0"/>
              <a:t> </a:t>
            </a:r>
            <a:r>
              <a:rPr lang="nn-NO" sz="8000" dirty="0" err="1"/>
              <a:t>answer</a:t>
            </a:r>
            <a:r>
              <a:rPr lang="nn-NO" sz="8000" dirty="0"/>
              <a:t> = -1</a:t>
            </a:r>
          </a:p>
          <a:p>
            <a:r>
              <a:rPr lang="nn-NO" sz="8000" dirty="0" err="1"/>
              <a:t>answer</a:t>
            </a:r>
            <a:r>
              <a:rPr lang="nn-NO" sz="8000" dirty="0"/>
              <a:t> = 42</a:t>
            </a:r>
          </a:p>
          <a:p>
            <a:r>
              <a:rPr lang="nn-NO" sz="8000" dirty="0" err="1"/>
              <a:t>answer</a:t>
            </a:r>
            <a:endParaRPr lang="nn-NO" sz="8000" dirty="0"/>
          </a:p>
        </p:txBody>
      </p:sp>
    </p:spTree>
    <p:extLst>
      <p:ext uri="{BB962C8B-B14F-4D97-AF65-F5344CB8AC3E}">
        <p14:creationId xmlns:p14="http://schemas.microsoft.com/office/powerpoint/2010/main" val="3653329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Методы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2578" y="2650244"/>
            <a:ext cx="1560786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solidFill>
                  <a:schemeClr val="accent6"/>
                </a:solidFill>
              </a:rPr>
              <a:t>def</a:t>
            </a:r>
            <a:r>
              <a:rPr lang="en-US" sz="8000" dirty="0"/>
              <a:t> square(x: Double) = x * x</a:t>
            </a:r>
            <a:endParaRPr lang="ru-RU" sz="8000" dirty="0"/>
          </a:p>
          <a:p>
            <a:endParaRPr lang="ru-RU" sz="8000" dirty="0"/>
          </a:p>
          <a:p>
            <a:r>
              <a:rPr lang="en-US" sz="8000" dirty="0" err="1"/>
              <a:t>def</a:t>
            </a:r>
            <a:r>
              <a:rPr lang="en-US" sz="8000" dirty="0"/>
              <a:t> area(radius: Double): Double = 3.14159 * square(radius)</a:t>
            </a:r>
            <a:br>
              <a:rPr lang="ru-RU" sz="8000" dirty="0"/>
            </a:br>
            <a:br>
              <a:rPr lang="ru-RU" sz="8000" dirty="0"/>
            </a:br>
            <a:r>
              <a:rPr lang="en-US" sz="8000" dirty="0"/>
              <a:t>area(10</a:t>
            </a:r>
            <a:r>
              <a:rPr lang="ru-RU" sz="8000" dirty="0"/>
              <a:t>)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316049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Методы с несколькими параметрами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6290" y="3328162"/>
            <a:ext cx="172474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/>
              <a:t>def</a:t>
            </a:r>
            <a:r>
              <a:rPr lang="en-US" sz="8000" dirty="0"/>
              <a:t> </a:t>
            </a:r>
            <a:r>
              <a:rPr lang="en-US" sz="8000" dirty="0" err="1"/>
              <a:t>sumOfSquares</a:t>
            </a:r>
            <a:r>
              <a:rPr lang="en-US" sz="8000" dirty="0"/>
              <a:t>(x: Double</a:t>
            </a:r>
            <a:r>
              <a:rPr lang="en-US" sz="8000" dirty="0">
                <a:solidFill>
                  <a:schemeClr val="accent6"/>
                </a:solidFill>
              </a:rPr>
              <a:t>,</a:t>
            </a:r>
            <a:r>
              <a:rPr lang="en-US" sz="8000" dirty="0"/>
              <a:t> y: Double) = square(x) + square(y)</a:t>
            </a:r>
          </a:p>
        </p:txBody>
      </p:sp>
    </p:spTree>
    <p:extLst>
      <p:ext uri="{BB962C8B-B14F-4D97-AF65-F5344CB8AC3E}">
        <p14:creationId xmlns:p14="http://schemas.microsoft.com/office/powerpoint/2010/main" val="255961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Тип параметра и тип результата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6290" y="3328162"/>
            <a:ext cx="17247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/>
              <a:t>def</a:t>
            </a:r>
            <a:r>
              <a:rPr lang="en-US" sz="8000" dirty="0"/>
              <a:t> power(x</a:t>
            </a:r>
            <a:r>
              <a:rPr lang="en-US" sz="8000" dirty="0">
                <a:solidFill>
                  <a:schemeClr val="accent6"/>
                </a:solidFill>
              </a:rPr>
              <a:t>: Double</a:t>
            </a:r>
            <a:r>
              <a:rPr lang="en-US" sz="8000" dirty="0"/>
              <a:t>, y</a:t>
            </a:r>
            <a:r>
              <a:rPr lang="en-US" sz="8000" dirty="0">
                <a:solidFill>
                  <a:schemeClr val="accent6"/>
                </a:solidFill>
              </a:rPr>
              <a:t>: </a:t>
            </a:r>
            <a:r>
              <a:rPr lang="en-US" sz="8000" dirty="0" err="1">
                <a:solidFill>
                  <a:schemeClr val="accent6"/>
                </a:solidFill>
              </a:rPr>
              <a:t>Int</a:t>
            </a:r>
            <a:r>
              <a:rPr lang="en-US" sz="8000" dirty="0"/>
              <a:t>)</a:t>
            </a:r>
            <a:r>
              <a:rPr lang="en-US" sz="8000" dirty="0">
                <a:solidFill>
                  <a:schemeClr val="accent6"/>
                </a:solidFill>
              </a:rPr>
              <a:t>: Double </a:t>
            </a:r>
            <a:r>
              <a:rPr lang="en-US" sz="8000" dirty="0"/>
              <a:t>= ...</a:t>
            </a:r>
          </a:p>
        </p:txBody>
      </p:sp>
    </p:spTree>
    <p:extLst>
      <p:ext uri="{BB962C8B-B14F-4D97-AF65-F5344CB8AC3E}">
        <p14:creationId xmlns:p14="http://schemas.microsoft.com/office/powerpoint/2010/main" val="355802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lazy </a:t>
            </a:r>
            <a:r>
              <a:rPr lang="en-US" dirty="0" err="1"/>
              <a:t>val</a:t>
            </a:r>
            <a:r>
              <a:rPr lang="ru-RU" dirty="0"/>
              <a:t> – Опасная штука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4025" y="3638663"/>
            <a:ext cx="126907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/>
              <a:t>val</a:t>
            </a:r>
            <a:r>
              <a:rPr lang="en-US" sz="8000" dirty="0"/>
              <a:t> x = {</a:t>
            </a:r>
            <a:r>
              <a:rPr lang="en-US" sz="8000" i="1" dirty="0" err="1"/>
              <a:t>println</a:t>
            </a:r>
            <a:r>
              <a:rPr lang="en-US" sz="8000" dirty="0"/>
              <a:t>("x"); 15 }</a:t>
            </a:r>
            <a:br>
              <a:rPr lang="en-US" sz="8000" dirty="0"/>
            </a:br>
            <a:r>
              <a:rPr lang="en-US" sz="8000" dirty="0">
                <a:solidFill>
                  <a:schemeClr val="accent6"/>
                </a:solidFill>
              </a:rPr>
              <a:t>lazy </a:t>
            </a:r>
            <a:r>
              <a:rPr lang="en-US" sz="8000" dirty="0" err="1">
                <a:solidFill>
                  <a:schemeClr val="accent6"/>
                </a:solidFill>
              </a:rPr>
              <a:t>val</a:t>
            </a:r>
            <a:r>
              <a:rPr lang="en-US" sz="8000" dirty="0">
                <a:solidFill>
                  <a:schemeClr val="accent6"/>
                </a:solidFill>
              </a:rPr>
              <a:t> </a:t>
            </a:r>
            <a:r>
              <a:rPr lang="en-US" sz="8000" dirty="0"/>
              <a:t>y = { </a:t>
            </a:r>
            <a:r>
              <a:rPr lang="en-US" sz="8000" i="1" dirty="0" err="1"/>
              <a:t>println</a:t>
            </a:r>
            <a:r>
              <a:rPr lang="en-US" sz="8000" dirty="0"/>
              <a:t>("y"); 13 }</a:t>
            </a:r>
            <a:br>
              <a:rPr lang="en-US" sz="8000" dirty="0"/>
            </a:br>
            <a:r>
              <a:rPr lang="en-US" sz="8000" i="1" dirty="0" err="1"/>
              <a:t>println</a:t>
            </a:r>
            <a:r>
              <a:rPr lang="en-US" sz="8000" dirty="0"/>
              <a:t>("z")</a:t>
            </a:r>
            <a:br>
              <a:rPr lang="en-US" sz="8000" dirty="0"/>
            </a:br>
            <a:r>
              <a:rPr lang="en-US" sz="8000" dirty="0"/>
              <a:t>y</a:t>
            </a:r>
            <a:endParaRPr lang="nn-NO" sz="8000" dirty="0"/>
          </a:p>
        </p:txBody>
      </p:sp>
    </p:spTree>
    <p:extLst>
      <p:ext uri="{BB962C8B-B14F-4D97-AF65-F5344CB8AC3E}">
        <p14:creationId xmlns:p14="http://schemas.microsoft.com/office/powerpoint/2010/main" val="1458101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Условный переход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03053" y="3152646"/>
            <a:ext cx="562205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8000" dirty="0">
                <a:effectLst/>
              </a:rPr>
              <a:t>if (age &lt; 18)</a:t>
            </a:r>
            <a:br>
              <a:rPr lang="en" sz="8000" dirty="0">
                <a:effectLst/>
              </a:rPr>
            </a:br>
            <a:r>
              <a:rPr lang="en" sz="8000" dirty="0">
                <a:effectLst/>
              </a:rPr>
              <a:t>  "Underaged"</a:t>
            </a:r>
            <a:br>
              <a:rPr lang="en" sz="8000" dirty="0">
                <a:effectLst/>
              </a:rPr>
            </a:br>
            <a:r>
              <a:rPr lang="en" sz="8000" dirty="0">
                <a:effectLst/>
              </a:rPr>
              <a:t>else</a:t>
            </a:r>
            <a:br>
              <a:rPr lang="en" sz="8000" dirty="0">
                <a:effectLst/>
              </a:rPr>
            </a:br>
            <a:r>
              <a:rPr lang="en" sz="8000" dirty="0">
                <a:effectLst/>
              </a:rPr>
              <a:t>  "Adult"</a:t>
            </a:r>
          </a:p>
        </p:txBody>
      </p:sp>
    </p:spTree>
    <p:extLst>
      <p:ext uri="{BB962C8B-B14F-4D97-AF65-F5344CB8AC3E}">
        <p14:creationId xmlns:p14="http://schemas.microsoft.com/office/powerpoint/2010/main" val="3306927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Циклы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81587" y="4246535"/>
            <a:ext cx="1138003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val</a:t>
            </a:r>
            <a:r>
              <a:rPr lang="en-US" sz="8000" dirty="0"/>
              <a:t> numbers = </a:t>
            </a:r>
            <a:r>
              <a:rPr lang="en-US" sz="8000" i="1" dirty="0"/>
              <a:t>List</a:t>
            </a:r>
            <a:r>
              <a:rPr lang="en-US" sz="8000" dirty="0"/>
              <a:t>(1, 2, 3)</a:t>
            </a:r>
            <a:br>
              <a:rPr lang="en-US" sz="8000" dirty="0"/>
            </a:br>
            <a:r>
              <a:rPr lang="en-US" sz="8000" dirty="0">
                <a:solidFill>
                  <a:schemeClr val="accent6"/>
                </a:solidFill>
              </a:rPr>
              <a:t>for</a:t>
            </a:r>
            <a:r>
              <a:rPr lang="en-US" sz="8000" dirty="0"/>
              <a:t> (n &lt;- numbers) </a:t>
            </a:r>
            <a:r>
              <a:rPr lang="en-US" sz="8000" i="1" dirty="0" err="1"/>
              <a:t>println</a:t>
            </a:r>
            <a:r>
              <a:rPr lang="en-US" sz="8000" dirty="0"/>
              <a:t>(n)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31141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Циклы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662" y="4032222"/>
            <a:ext cx="137156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val</a:t>
            </a:r>
            <a:r>
              <a:rPr lang="en-US" sz="8000" dirty="0"/>
              <a:t> numbers = </a:t>
            </a:r>
            <a:r>
              <a:rPr lang="en-US" sz="8000" i="1" dirty="0"/>
              <a:t>List</a:t>
            </a:r>
            <a:r>
              <a:rPr lang="en-US" sz="8000" dirty="0"/>
              <a:t>(1, 2, 3)</a:t>
            </a:r>
            <a:br>
              <a:rPr lang="en-US" sz="8000" dirty="0"/>
            </a:br>
            <a:r>
              <a:rPr lang="en-US" sz="8000" dirty="0"/>
              <a:t>numbers</a:t>
            </a:r>
            <a:r>
              <a:rPr lang="ru-RU" sz="8000" dirty="0"/>
              <a:t>.</a:t>
            </a:r>
            <a:r>
              <a:rPr lang="en-US" sz="8000" dirty="0">
                <a:solidFill>
                  <a:schemeClr val="accent6"/>
                </a:solidFill>
              </a:rPr>
              <a:t>foreach</a:t>
            </a:r>
            <a:r>
              <a:rPr lang="en-US" sz="8000" dirty="0"/>
              <a:t>(n =&gt; </a:t>
            </a:r>
            <a:r>
              <a:rPr lang="en-US" sz="8000" dirty="0" err="1"/>
              <a:t>println</a:t>
            </a:r>
            <a:r>
              <a:rPr lang="en-US" sz="8000" dirty="0"/>
              <a:t>(n))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104706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Циклы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33380" y="3883928"/>
            <a:ext cx="120289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val</a:t>
            </a:r>
            <a:r>
              <a:rPr lang="en-US" sz="8000" dirty="0"/>
              <a:t> numbers = List(1, 2, 3)</a:t>
            </a:r>
            <a:br>
              <a:rPr lang="en-US" sz="8000" dirty="0"/>
            </a:br>
            <a:r>
              <a:rPr lang="en-US" sz="8000" dirty="0" err="1"/>
              <a:t>val</a:t>
            </a:r>
            <a:r>
              <a:rPr lang="en-US" sz="8000" dirty="0"/>
              <a:t> </a:t>
            </a:r>
            <a:r>
              <a:rPr lang="en-US" sz="8000" dirty="0" err="1"/>
              <a:t>doubledNumbers</a:t>
            </a:r>
            <a:r>
              <a:rPr lang="en-US" sz="8000" dirty="0"/>
              <a:t> = </a:t>
            </a:r>
            <a:endParaRPr lang="ru-RU" sz="8000" dirty="0"/>
          </a:p>
          <a:p>
            <a:r>
              <a:rPr lang="en-US" sz="8000" dirty="0"/>
              <a:t>  for (n &lt;- numbers) </a:t>
            </a:r>
            <a:r>
              <a:rPr lang="en-US" sz="8000" dirty="0">
                <a:solidFill>
                  <a:schemeClr val="accent6"/>
                </a:solidFill>
              </a:rPr>
              <a:t>yield</a:t>
            </a:r>
            <a:r>
              <a:rPr lang="en-US" sz="8000" dirty="0"/>
              <a:t> n * 2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1943673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Return – </a:t>
            </a:r>
            <a:r>
              <a:rPr lang="ru-RU" dirty="0"/>
              <a:t>не используем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52448" y="4886672"/>
            <a:ext cx="84715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def</a:t>
            </a:r>
            <a:r>
              <a:rPr lang="en-US" sz="6000" dirty="0"/>
              <a:t> sum(a: </a:t>
            </a:r>
            <a:r>
              <a:rPr lang="en-US" sz="6000" dirty="0" err="1"/>
              <a:t>Int</a:t>
            </a:r>
            <a:r>
              <a:rPr lang="en-US" sz="6000" dirty="0"/>
              <a:t>, b: </a:t>
            </a:r>
            <a:r>
              <a:rPr lang="en-US" sz="6000" dirty="0" err="1"/>
              <a:t>Int</a:t>
            </a:r>
            <a:r>
              <a:rPr lang="en-US" sz="6000" dirty="0"/>
              <a:t>): </a:t>
            </a:r>
            <a:r>
              <a:rPr lang="en-US" sz="6000" dirty="0" err="1"/>
              <a:t>Int</a:t>
            </a:r>
            <a:r>
              <a:rPr lang="en-US" sz="6000" dirty="0"/>
              <a:t> = {</a:t>
            </a:r>
            <a:br>
              <a:rPr lang="en-US" sz="6000" dirty="0"/>
            </a:br>
            <a:r>
              <a:rPr lang="en-US" sz="6000" dirty="0"/>
              <a:t>  return a + b</a:t>
            </a:r>
            <a:br>
              <a:rPr lang="en-US" sz="6000" dirty="0"/>
            </a:br>
            <a:r>
              <a:rPr lang="en-US" sz="6000" dirty="0"/>
              <a:t>}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18587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906761"/>
            <a:ext cx="11218147" cy="1219200"/>
          </a:xfrm>
        </p:spPr>
        <p:txBody>
          <a:bodyPr/>
          <a:lstStyle/>
          <a:p>
            <a:r>
              <a:rPr lang="ru-RU" sz="8000" dirty="0"/>
              <a:t>Коммуникация по курсу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64" y="4451298"/>
            <a:ext cx="3448050" cy="229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540E4B-2E87-1D4C-AABD-7AE38F6ED64B}"/>
              </a:ext>
            </a:extLst>
          </p:cNvPr>
          <p:cNvSpPr txBox="1"/>
          <p:nvPr/>
        </p:nvSpPr>
        <p:spPr>
          <a:xfrm>
            <a:off x="979714" y="-1943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848165-0D6E-5A3D-622F-6DF921CCD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06" y="1936698"/>
            <a:ext cx="7327900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86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Return – </a:t>
            </a:r>
            <a:r>
              <a:rPr lang="ru-RU" dirty="0"/>
              <a:t>не используем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52448" y="4886672"/>
            <a:ext cx="84715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def</a:t>
            </a:r>
            <a:r>
              <a:rPr lang="en-US" sz="6000" dirty="0"/>
              <a:t> sum(a: </a:t>
            </a:r>
            <a:r>
              <a:rPr lang="en-US" sz="6000" dirty="0" err="1"/>
              <a:t>Int</a:t>
            </a:r>
            <a:r>
              <a:rPr lang="en-US" sz="6000" dirty="0"/>
              <a:t>, b: </a:t>
            </a:r>
            <a:r>
              <a:rPr lang="en-US" sz="6000" dirty="0" err="1"/>
              <a:t>Int</a:t>
            </a:r>
            <a:r>
              <a:rPr lang="en-US" sz="6000" dirty="0"/>
              <a:t>): </a:t>
            </a:r>
            <a:r>
              <a:rPr lang="en-US" sz="6000" dirty="0" err="1"/>
              <a:t>Int</a:t>
            </a:r>
            <a:r>
              <a:rPr lang="en-US" sz="6000" dirty="0"/>
              <a:t> = {</a:t>
            </a:r>
            <a:br>
              <a:rPr lang="en-US" sz="6000" dirty="0"/>
            </a:br>
            <a:r>
              <a:rPr lang="ru-RU" sz="6000" dirty="0"/>
              <a:t>  </a:t>
            </a:r>
            <a:r>
              <a:rPr lang="en-US" sz="6000" dirty="0"/>
              <a:t>a + b</a:t>
            </a:r>
            <a:br>
              <a:rPr lang="en-US" sz="6000" dirty="0"/>
            </a:br>
            <a:r>
              <a:rPr lang="en-US" sz="6000" dirty="0"/>
              <a:t>}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727229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Лишние скобки убираем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52448" y="4886672"/>
            <a:ext cx="9967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def</a:t>
            </a:r>
            <a:r>
              <a:rPr lang="en-US" sz="6000" dirty="0"/>
              <a:t> sum(a: </a:t>
            </a:r>
            <a:r>
              <a:rPr lang="en-US" sz="6000" dirty="0" err="1"/>
              <a:t>Int</a:t>
            </a:r>
            <a:r>
              <a:rPr lang="en-US" sz="6000" dirty="0"/>
              <a:t>, b: </a:t>
            </a:r>
            <a:r>
              <a:rPr lang="en-US" sz="6000" dirty="0" err="1"/>
              <a:t>Int</a:t>
            </a:r>
            <a:r>
              <a:rPr lang="en-US" sz="6000" dirty="0"/>
              <a:t>): </a:t>
            </a:r>
            <a:r>
              <a:rPr lang="en-US" sz="6000" dirty="0" err="1"/>
              <a:t>Int</a:t>
            </a:r>
            <a:r>
              <a:rPr lang="en-US" sz="6000" dirty="0"/>
              <a:t> = a + b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118256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Контрольный вопрос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30273" y="3306534"/>
            <a:ext cx="74673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/>
              <a:t>В чем разница между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 err="1"/>
              <a:t>val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var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lazy </a:t>
            </a:r>
            <a:r>
              <a:rPr lang="en-US" sz="6000" dirty="0" err="1"/>
              <a:t>val</a:t>
            </a:r>
            <a:endParaRPr lang="en-US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/>
              <a:t>def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739268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D0BEE5DD-8389-4EE0-9520-02B8EF449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9646" y="3637948"/>
            <a:ext cx="14474186" cy="53168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000" dirty="0"/>
              <a:t>Trait </a:t>
            </a:r>
            <a:r>
              <a:rPr lang="ru-RU" sz="6000" dirty="0"/>
              <a:t>и </a:t>
            </a:r>
            <a:r>
              <a:rPr lang="en-US" sz="6000" dirty="0"/>
              <a:t>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000" dirty="0" err="1"/>
              <a:t>AnyVal</a:t>
            </a:r>
            <a:r>
              <a:rPr lang="en-US" sz="6000" dirty="0"/>
              <a:t> </a:t>
            </a:r>
            <a:r>
              <a:rPr lang="ru-RU" sz="6000" dirty="0"/>
              <a:t>и </a:t>
            </a:r>
            <a:r>
              <a:rPr lang="en-US" sz="6000" dirty="0" err="1"/>
              <a:t>AnyRef</a:t>
            </a:r>
            <a:endParaRPr lang="ru-RU" sz="6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000" dirty="0"/>
              <a:t>Nothing </a:t>
            </a:r>
            <a:r>
              <a:rPr lang="ru-RU" sz="6000" dirty="0"/>
              <a:t>и </a:t>
            </a:r>
            <a:r>
              <a:rPr lang="en-US" sz="6000" dirty="0"/>
              <a:t>null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6000" dirty="0"/>
              <a:t>Организация проекта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6000" dirty="0"/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FED4693-D178-468C-89C5-CCAE9BC29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69646" y="1797191"/>
            <a:ext cx="14064283" cy="1814616"/>
          </a:xfrm>
        </p:spPr>
        <p:txBody>
          <a:bodyPr/>
          <a:lstStyle/>
          <a:p>
            <a:pPr>
              <a:lnSpc>
                <a:spcPts val="12000"/>
              </a:lnSpc>
            </a:pPr>
            <a:r>
              <a:rPr lang="ru-RU" sz="11000" dirty="0">
                <a:solidFill>
                  <a:srgbClr val="1E1E1E"/>
                </a:solidFill>
              </a:rPr>
              <a:t>Классы</a:t>
            </a:r>
            <a:endParaRPr lang="ru-RU" sz="11000" dirty="0"/>
          </a:p>
        </p:txBody>
      </p:sp>
    </p:spTree>
    <p:extLst>
      <p:ext uri="{BB962C8B-B14F-4D97-AF65-F5344CB8AC3E}">
        <p14:creationId xmlns:p14="http://schemas.microsoft.com/office/powerpoint/2010/main" val="2686946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Иерархия классов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562461F-A521-A54D-A677-A5C3DE673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8956" y="2486025"/>
            <a:ext cx="1403747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80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Nothing </a:t>
            </a:r>
            <a:r>
              <a:rPr lang="ru-RU" dirty="0"/>
              <a:t>и</a:t>
            </a:r>
            <a:r>
              <a:rPr lang="en-US" dirty="0"/>
              <a:t> Null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3024" y="7759697"/>
            <a:ext cx="145042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def </a:t>
            </a:r>
            <a:r>
              <a:rPr lang="en-US" sz="6000" dirty="0" err="1"/>
              <a:t>isTen</a:t>
            </a:r>
            <a:r>
              <a:rPr lang="en-US" sz="6000" dirty="0"/>
              <a:t>(number: </a:t>
            </a:r>
            <a:r>
              <a:rPr lang="en-US" sz="6000" dirty="0" err="1"/>
              <a:t>Int</a:t>
            </a:r>
            <a:r>
              <a:rPr lang="en-US" sz="6000" dirty="0"/>
              <a:t>): Boolean =</a:t>
            </a:r>
          </a:p>
          <a:p>
            <a:r>
              <a:rPr lang="en-US" sz="6000" dirty="0"/>
              <a:t>   if (10 == number) true</a:t>
            </a:r>
          </a:p>
          <a:p>
            <a:r>
              <a:rPr lang="en-US" sz="6000" dirty="0"/>
              <a:t>   else throw new Exception("Number is not ten")</a:t>
            </a:r>
            <a:endParaRPr lang="ru-RU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460D4-7698-B540-83FE-C7DE35AB4D78}"/>
              </a:ext>
            </a:extLst>
          </p:cNvPr>
          <p:cNvSpPr txBox="1"/>
          <p:nvPr/>
        </p:nvSpPr>
        <p:spPr>
          <a:xfrm>
            <a:off x="3393024" y="3643313"/>
            <a:ext cx="145042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// пакет </a:t>
            </a:r>
            <a:r>
              <a:rPr lang="en-US" sz="6000" dirty="0" err="1"/>
              <a:t>scala.sys</a:t>
            </a:r>
            <a:endParaRPr lang="en-US" sz="6000" dirty="0"/>
          </a:p>
          <a:p>
            <a:r>
              <a:rPr lang="en-US" sz="6000" dirty="0"/>
              <a:t>def error(message: String): Nothing = </a:t>
            </a:r>
          </a:p>
          <a:p>
            <a:r>
              <a:rPr lang="en-US" sz="6000" dirty="0"/>
              <a:t>throw new </a:t>
            </a:r>
            <a:r>
              <a:rPr lang="en-US" sz="6000" dirty="0" err="1"/>
              <a:t>RuntimeException</a:t>
            </a:r>
            <a:r>
              <a:rPr lang="en-US" sz="6000" dirty="0"/>
              <a:t>(message)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459448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Nothing </a:t>
            </a:r>
            <a:r>
              <a:rPr lang="ru-RU" dirty="0"/>
              <a:t>и</a:t>
            </a:r>
            <a:r>
              <a:rPr lang="en-US" dirty="0"/>
              <a:t> Null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75335" y="7206712"/>
            <a:ext cx="65386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/>
              <a:t>val</a:t>
            </a:r>
            <a:r>
              <a:rPr lang="en-US" sz="8000" dirty="0"/>
              <a:t> a: Null = null</a:t>
            </a:r>
            <a:endParaRPr lang="ru-RU" sz="8000" dirty="0"/>
          </a:p>
        </p:txBody>
      </p:sp>
      <p:sp>
        <p:nvSpPr>
          <p:cNvPr id="4" name="TextBox 3"/>
          <p:cNvSpPr txBox="1"/>
          <p:nvPr/>
        </p:nvSpPr>
        <p:spPr>
          <a:xfrm>
            <a:off x="2922997" y="4755395"/>
            <a:ext cx="128433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object Nil extends List[Nothing]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3852443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Трейты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7121471" y="4649493"/>
            <a:ext cx="5346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trait </a:t>
            </a:r>
            <a:r>
              <a:rPr lang="en-US" sz="6000" dirty="0" err="1"/>
              <a:t>HairColor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117452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Трейты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6098582" y="4277532"/>
            <a:ext cx="88417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trait </a:t>
            </a:r>
            <a:r>
              <a:rPr lang="en-US" sz="6000" dirty="0" err="1"/>
              <a:t>IteratorInt</a:t>
            </a:r>
            <a:r>
              <a:rPr lang="en-US" sz="6000" dirty="0"/>
              <a:t> {</a:t>
            </a:r>
          </a:p>
          <a:p>
            <a:r>
              <a:rPr lang="en-US" sz="6000" dirty="0"/>
              <a:t>  </a:t>
            </a:r>
            <a:r>
              <a:rPr lang="en-US" sz="6000" dirty="0" err="1"/>
              <a:t>def</a:t>
            </a:r>
            <a:r>
              <a:rPr lang="en-US" sz="6000" dirty="0"/>
              <a:t> </a:t>
            </a:r>
            <a:r>
              <a:rPr lang="en-US" sz="6000" dirty="0" err="1"/>
              <a:t>hasNext</a:t>
            </a:r>
            <a:r>
              <a:rPr lang="en-US" sz="6000" dirty="0"/>
              <a:t>: Boolean</a:t>
            </a:r>
          </a:p>
          <a:p>
            <a:r>
              <a:rPr lang="en-US" sz="6000" dirty="0"/>
              <a:t>  def next(): </a:t>
            </a:r>
            <a:r>
              <a:rPr lang="en-US" sz="6000" dirty="0" err="1"/>
              <a:t>Int</a:t>
            </a:r>
            <a:endParaRPr lang="en-US" sz="6000" dirty="0"/>
          </a:p>
          <a:p>
            <a:r>
              <a:rPr lang="en-US" sz="6000" dirty="0"/>
              <a:t>}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961442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Классы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5091" y="3471621"/>
            <a:ext cx="1227465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class Vehicle(description: String) {</a:t>
            </a:r>
            <a:br>
              <a:rPr lang="en-US" sz="6000" dirty="0"/>
            </a:br>
            <a:r>
              <a:rPr lang="en-US" sz="6000" dirty="0"/>
              <a:t>  </a:t>
            </a:r>
            <a:r>
              <a:rPr lang="en-US" sz="6000" dirty="0" err="1"/>
              <a:t>println</a:t>
            </a:r>
            <a:r>
              <a:rPr lang="en-US" sz="6000" dirty="0"/>
              <a:t>("constructing...")</a:t>
            </a:r>
          </a:p>
          <a:p>
            <a:br>
              <a:rPr lang="en-US" sz="6000" dirty="0"/>
            </a:br>
            <a:r>
              <a:rPr lang="en-US" sz="6000" dirty="0"/>
              <a:t>  </a:t>
            </a:r>
            <a:r>
              <a:rPr lang="en-US" sz="6000" dirty="0" err="1"/>
              <a:t>val</a:t>
            </a:r>
            <a:r>
              <a:rPr lang="en-US" sz="6000" dirty="0"/>
              <a:t> name = description + " vehicle”</a:t>
            </a:r>
          </a:p>
          <a:p>
            <a:br>
              <a:rPr lang="en-US" sz="6000" dirty="0"/>
            </a:br>
            <a:r>
              <a:rPr lang="en-US" sz="6000" dirty="0"/>
              <a:t>  </a:t>
            </a:r>
            <a:r>
              <a:rPr lang="en-US" sz="6000" dirty="0" err="1"/>
              <a:t>def</a:t>
            </a:r>
            <a:r>
              <a:rPr lang="en-US" sz="6000" dirty="0"/>
              <a:t> print(): Unit = </a:t>
            </a:r>
            <a:r>
              <a:rPr lang="en-US" sz="6000" dirty="0" err="1"/>
              <a:t>println</a:t>
            </a:r>
            <a:r>
              <a:rPr lang="en-US" sz="6000" dirty="0"/>
              <a:t>(name)</a:t>
            </a:r>
            <a:br>
              <a:rPr lang="en-US" sz="6000" dirty="0"/>
            </a:br>
            <a:r>
              <a:rPr lang="en-US" sz="6000" dirty="0"/>
              <a:t>}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38111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08D428-5DBE-554A-8424-352F6948C2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1157" y="3120322"/>
            <a:ext cx="830262" cy="830788"/>
          </a:xfrm>
          <a:noFill/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2F1C6A-76CD-5F43-B9D6-11229A7B9C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182" y="3120321"/>
            <a:ext cx="830262" cy="830788"/>
          </a:xfr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45A5D9-C8F3-2B47-BB40-D1ABB540E4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0409" y="3120321"/>
            <a:ext cx="830262" cy="830788"/>
          </a:xfrm>
          <a:noFill/>
        </p:spPr>
      </p:pic>
      <p:sp>
        <p:nvSpPr>
          <p:cNvPr id="26" name="Текст 25">
            <a:extLst>
              <a:ext uri="{FF2B5EF4-FFF2-40B4-BE49-F238E27FC236}">
                <a16:creationId xmlns:a16="http://schemas.microsoft.com/office/drawing/2014/main" id="{086580FA-1B7C-4C7D-94B5-2055205495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674" y="3101272"/>
            <a:ext cx="4009987" cy="1517993"/>
          </a:xfrm>
        </p:spPr>
        <p:txBody>
          <a:bodyPr/>
          <a:lstStyle/>
          <a:p>
            <a:r>
              <a:rPr lang="ru-RU" sz="5400" dirty="0"/>
              <a:t>Основные концепции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B1A38AFF-5484-452E-AAB3-043F36C249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96674" y="4763618"/>
            <a:ext cx="5144704" cy="45064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/>
              <a:t>История создания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/>
              <a:t>Парадигмы программирования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/>
              <a:t>Строгая типизация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/>
              <a:t>Автоматический вывод типов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/>
              <a:t>Полный отказ от </a:t>
            </a:r>
            <a:r>
              <a:rPr lang="en-US" sz="4000" dirty="0"/>
              <a:t>NULL</a:t>
            </a:r>
            <a:endParaRPr lang="ru-RU" sz="4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4000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BFB66171-AD12-47A3-B52E-D4B9BC252D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02330" y="3101271"/>
            <a:ext cx="4836208" cy="1644150"/>
          </a:xfrm>
        </p:spPr>
        <p:txBody>
          <a:bodyPr/>
          <a:lstStyle/>
          <a:p>
            <a:r>
              <a:rPr lang="ru-RU" sz="5400" dirty="0"/>
              <a:t>Базовый синтаксис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2ACCDA40-7F4F-409D-A27F-4DF0C3F57F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02330" y="4763618"/>
            <a:ext cx="6018222" cy="49794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/>
              <a:t>Объявление переменных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/>
              <a:t>Объявление функций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/>
              <a:t>Условный переход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/>
              <a:t>Циклы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/>
              <a:t>Логические операции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9022AFB-2B5E-47C7-A880-413C11F751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77584" y="3101271"/>
            <a:ext cx="3895506" cy="1360370"/>
          </a:xfrm>
        </p:spPr>
        <p:txBody>
          <a:bodyPr/>
          <a:lstStyle/>
          <a:p>
            <a:r>
              <a:rPr lang="ru-RU" sz="5400" dirty="0"/>
              <a:t>Классы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67845D1A-A5E7-49F3-B327-136E80E792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77584" y="4763618"/>
            <a:ext cx="5282471" cy="50425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4000" dirty="0"/>
              <a:t>Организация проекта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Trait </a:t>
            </a:r>
            <a:r>
              <a:rPr lang="ru-RU" sz="4000" dirty="0"/>
              <a:t>и </a:t>
            </a:r>
            <a:r>
              <a:rPr lang="en-US" sz="4000" dirty="0"/>
              <a:t>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 err="1"/>
              <a:t>AnyVal</a:t>
            </a:r>
            <a:r>
              <a:rPr lang="en-US" sz="4000" dirty="0"/>
              <a:t> </a:t>
            </a:r>
            <a:r>
              <a:rPr lang="ru-RU" sz="4000" dirty="0"/>
              <a:t>и </a:t>
            </a:r>
            <a:r>
              <a:rPr lang="en-US" sz="4000" dirty="0" err="1"/>
              <a:t>AnyRef</a:t>
            </a:r>
            <a:endParaRPr lang="ru-RU" sz="4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Nothing </a:t>
            </a:r>
            <a:r>
              <a:rPr lang="ru-RU" sz="4000" dirty="0"/>
              <a:t>и </a:t>
            </a:r>
            <a:r>
              <a:rPr lang="en-US" sz="4000" dirty="0"/>
              <a:t>null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340CD56B-9127-4D44-8102-F1C79B722A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116" y="634461"/>
            <a:ext cx="17221200" cy="1135203"/>
          </a:xfrm>
        </p:spPr>
        <p:txBody>
          <a:bodyPr/>
          <a:lstStyle/>
          <a:p>
            <a:r>
              <a:rPr lang="ru-RU" dirty="0"/>
              <a:t>Знакомимся</a:t>
            </a:r>
            <a:r>
              <a:rPr lang="en-US" dirty="0"/>
              <a:t> </a:t>
            </a:r>
            <a:r>
              <a:rPr lang="ru-RU" dirty="0"/>
              <a:t>со </a:t>
            </a:r>
            <a:r>
              <a:rPr lang="en-US" dirty="0"/>
              <a:t>Scala</a:t>
            </a:r>
            <a:r>
              <a:rPr lang="ru-RU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60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Классы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35091" y="3471621"/>
            <a:ext cx="1227465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class Vehicle(</a:t>
            </a:r>
            <a:r>
              <a:rPr lang="en-US" sz="6000" dirty="0" err="1">
                <a:solidFill>
                  <a:schemeClr val="accent6"/>
                </a:solidFill>
              </a:rPr>
              <a:t>val</a:t>
            </a:r>
            <a:r>
              <a:rPr lang="en-US" sz="6000" dirty="0"/>
              <a:t> description: String) {</a:t>
            </a:r>
            <a:br>
              <a:rPr lang="en-US" sz="6000" dirty="0"/>
            </a:br>
            <a:r>
              <a:rPr lang="en-US" sz="6000" dirty="0"/>
              <a:t>  </a:t>
            </a:r>
            <a:r>
              <a:rPr lang="en-US" sz="6000" dirty="0" err="1"/>
              <a:t>println</a:t>
            </a:r>
            <a:r>
              <a:rPr lang="en-US" sz="6000" dirty="0"/>
              <a:t>("constructing...")</a:t>
            </a:r>
          </a:p>
          <a:p>
            <a:br>
              <a:rPr lang="en-US" sz="6000" dirty="0"/>
            </a:br>
            <a:r>
              <a:rPr lang="en-US" sz="6000" dirty="0"/>
              <a:t>  </a:t>
            </a:r>
            <a:r>
              <a:rPr lang="en-US" sz="6000" dirty="0" err="1"/>
              <a:t>def</a:t>
            </a:r>
            <a:r>
              <a:rPr lang="en-US" sz="6000" dirty="0"/>
              <a:t> print(): Unit = </a:t>
            </a:r>
            <a:r>
              <a:rPr lang="en-US" sz="6000" dirty="0" err="1"/>
              <a:t>println</a:t>
            </a:r>
            <a:r>
              <a:rPr lang="en-US" sz="6000" dirty="0"/>
              <a:t>(name)</a:t>
            </a:r>
            <a:br>
              <a:rPr lang="en-US" sz="6000" dirty="0"/>
            </a:br>
            <a:r>
              <a:rPr lang="en-US" sz="6000" dirty="0"/>
              <a:t>}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991081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33993" y="5687878"/>
            <a:ext cx="10327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class Car extends Vehicle("heavy")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023280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6020" y="5687877"/>
            <a:ext cx="1129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object </a:t>
            </a:r>
            <a:r>
              <a:rPr lang="en-US" sz="6000" dirty="0" err="1"/>
              <a:t>FastCar</a:t>
            </a:r>
            <a:r>
              <a:rPr lang="en-US" sz="6000" dirty="0"/>
              <a:t> extends Vehicle("fast")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037152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vs</a:t>
            </a:r>
            <a:r>
              <a:rPr lang="en-US" dirty="0"/>
              <a:t> object</a:t>
            </a:r>
            <a:endParaRPr lang="ru-RU" dirty="0"/>
          </a:p>
        </p:txBody>
      </p:sp>
      <p:sp>
        <p:nvSpPr>
          <p:cNvPr id="2" name="Овал 1"/>
          <p:cNvSpPr/>
          <p:nvPr/>
        </p:nvSpPr>
        <p:spPr>
          <a:xfrm>
            <a:off x="13716001" y="3174566"/>
            <a:ext cx="3285640" cy="2555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object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4166461" y="3174567"/>
            <a:ext cx="3285640" cy="2555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class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599268" y="7139550"/>
            <a:ext cx="3285640" cy="2555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instance1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7741404" y="7139550"/>
            <a:ext cx="3285640" cy="2555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instance3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166461" y="7139549"/>
            <a:ext cx="3285640" cy="2555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instance2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10" name="Стрелка вправо 9"/>
          <p:cNvSpPr/>
          <p:nvPr/>
        </p:nvSpPr>
        <p:spPr>
          <a:xfrm rot="7774646">
            <a:off x="2758698" y="5730065"/>
            <a:ext cx="1782305" cy="1409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3598674">
            <a:off x="7237709" y="5741745"/>
            <a:ext cx="1782305" cy="1409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 rot="5400000">
            <a:off x="5270714" y="5730065"/>
            <a:ext cx="1133953" cy="1409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79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AnyVal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27322" y="5160936"/>
            <a:ext cx="150060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class FirstName(</a:t>
            </a:r>
            <a:r>
              <a:rPr lang="en-US" sz="6000" dirty="0" err="1">
                <a:solidFill>
                  <a:srgbClr val="7030A0"/>
                </a:solidFill>
              </a:rPr>
              <a:t>val</a:t>
            </a:r>
            <a:r>
              <a:rPr lang="en-US" sz="6000" dirty="0"/>
              <a:t> value: String) extends </a:t>
            </a:r>
            <a:r>
              <a:rPr lang="en-US" sz="6000" dirty="0" err="1">
                <a:solidFill>
                  <a:srgbClr val="7030A0"/>
                </a:solidFill>
              </a:rPr>
              <a:t>AnyVal</a:t>
            </a:r>
            <a:endParaRPr lang="ru-RU" sz="6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0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Option</a:t>
            </a:r>
          </a:p>
        </p:txBody>
      </p:sp>
      <p:sp>
        <p:nvSpPr>
          <p:cNvPr id="4" name="Овал 3"/>
          <p:cNvSpPr/>
          <p:nvPr/>
        </p:nvSpPr>
        <p:spPr>
          <a:xfrm>
            <a:off x="8567979" y="2849104"/>
            <a:ext cx="3861662" cy="3003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Some(a)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1578244" y="4975711"/>
            <a:ext cx="3861662" cy="3003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Option</a:t>
            </a:r>
            <a:endParaRPr lang="ru-RU" sz="6000" dirty="0">
              <a:solidFill>
                <a:schemeClr val="tx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8567979" y="6816669"/>
            <a:ext cx="3861662" cy="3003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None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8" name="Стрелка вправо 7"/>
          <p:cNvSpPr/>
          <p:nvPr/>
        </p:nvSpPr>
        <p:spPr>
          <a:xfrm rot="20232732">
            <a:off x="5686370" y="4597286"/>
            <a:ext cx="2714592" cy="1409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 rot="1419273">
            <a:off x="5605224" y="6947364"/>
            <a:ext cx="2714592" cy="1409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744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3917" y="2991174"/>
            <a:ext cx="17551151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sealed abstract class Option[+A]{…}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final case class Some[+A](value: A) extends Option[A] {</a:t>
            </a:r>
            <a:br>
              <a:rPr lang="en-US" sz="4800" dirty="0"/>
            </a:br>
            <a:r>
              <a:rPr lang="en-US" sz="4800" dirty="0"/>
              <a:t>  def get: A = value</a:t>
            </a:r>
            <a:br>
              <a:rPr lang="en-US" sz="4800" dirty="0"/>
            </a:br>
            <a:r>
              <a:rPr lang="en-US" sz="4800" dirty="0"/>
              <a:t>}</a:t>
            </a:r>
            <a:br>
              <a:rPr lang="en-US" sz="4800" dirty="0"/>
            </a:br>
            <a:endParaRPr lang="en-US" sz="4800" dirty="0"/>
          </a:p>
          <a:p>
            <a:r>
              <a:rPr lang="en-US" sz="4800" dirty="0"/>
              <a:t>case object None extends Option[Nothing] {</a:t>
            </a:r>
            <a:br>
              <a:rPr lang="en-US" sz="4800" dirty="0"/>
            </a:br>
            <a:r>
              <a:rPr lang="en-US" sz="4800" dirty="0"/>
              <a:t>  def get: Nothing = throw new </a:t>
            </a:r>
            <a:r>
              <a:rPr lang="en-US" sz="4800" dirty="0" err="1"/>
              <a:t>NoSuchElementException</a:t>
            </a:r>
            <a:r>
              <a:rPr lang="en-US" sz="4800" dirty="0"/>
              <a:t>("</a:t>
            </a:r>
            <a:r>
              <a:rPr lang="en-US" sz="4800" dirty="0" err="1"/>
              <a:t>None.get</a:t>
            </a:r>
            <a:r>
              <a:rPr lang="en-US" sz="4800" dirty="0"/>
              <a:t>")</a:t>
            </a:r>
            <a:br>
              <a:rPr lang="en-US" sz="4800" dirty="0"/>
            </a:br>
            <a:r>
              <a:rPr lang="en-US" sz="4800" dirty="0"/>
              <a:t>}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911485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Option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7F5425-79AC-7A1D-1AB6-63D4DDE5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97" y="3394074"/>
            <a:ext cx="18217413" cy="42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26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Организация проекта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2000" y="7083443"/>
            <a:ext cx="2860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build.sbt</a:t>
            </a:r>
            <a:endParaRPr lang="ru-RU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6004225" y="2930777"/>
            <a:ext cx="1413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root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2000" y="4012046"/>
            <a:ext cx="2328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project</a:t>
            </a:r>
            <a:endParaRPr lang="ru-RU" sz="6000" dirty="0"/>
          </a:p>
        </p:txBody>
      </p:sp>
      <p:sp>
        <p:nvSpPr>
          <p:cNvPr id="10" name="TextBox 9"/>
          <p:cNvSpPr txBox="1"/>
          <p:nvPr/>
        </p:nvSpPr>
        <p:spPr>
          <a:xfrm>
            <a:off x="8232331" y="5144451"/>
            <a:ext cx="5934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build.properties</a:t>
            </a:r>
            <a:br>
              <a:rPr lang="en-US" sz="6000" dirty="0"/>
            </a:br>
            <a:r>
              <a:rPr lang="en-US" sz="6000" dirty="0" err="1"/>
              <a:t>plugins.sbt</a:t>
            </a:r>
            <a:endParaRPr lang="en-US" sz="6000" dirty="0"/>
          </a:p>
        </p:txBody>
      </p:sp>
      <p:sp>
        <p:nvSpPr>
          <p:cNvPr id="28" name="Стрелка углом вверх 27"/>
          <p:cNvSpPr/>
          <p:nvPr/>
        </p:nvSpPr>
        <p:spPr>
          <a:xfrm rot="5400000">
            <a:off x="6181817" y="4005876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углом вверх 28"/>
          <p:cNvSpPr/>
          <p:nvPr/>
        </p:nvSpPr>
        <p:spPr>
          <a:xfrm rot="5400000">
            <a:off x="7291311" y="5087145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углом вверх 29"/>
          <p:cNvSpPr/>
          <p:nvPr/>
        </p:nvSpPr>
        <p:spPr>
          <a:xfrm rot="5400000">
            <a:off x="5142621" y="5895466"/>
            <a:ext cx="2928783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углом вверх 30"/>
          <p:cNvSpPr/>
          <p:nvPr/>
        </p:nvSpPr>
        <p:spPr>
          <a:xfrm rot="5400000">
            <a:off x="7291311" y="5895466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663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Организация проекта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58961" y="7304031"/>
            <a:ext cx="12884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test</a:t>
            </a:r>
            <a:endParaRPr lang="ru-RU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5981186" y="3151365"/>
            <a:ext cx="1100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src</a:t>
            </a:r>
            <a:endParaRPr 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7058961" y="4232634"/>
            <a:ext cx="16802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main</a:t>
            </a:r>
            <a:endParaRPr lang="ru-RU" sz="6000" dirty="0"/>
          </a:p>
        </p:txBody>
      </p:sp>
      <p:sp>
        <p:nvSpPr>
          <p:cNvPr id="10" name="TextBox 9"/>
          <p:cNvSpPr txBox="1"/>
          <p:nvPr/>
        </p:nvSpPr>
        <p:spPr>
          <a:xfrm>
            <a:off x="8209292" y="5365039"/>
            <a:ext cx="5934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resources</a:t>
            </a:r>
            <a:br>
              <a:rPr lang="en-US" sz="6000" dirty="0"/>
            </a:br>
            <a:r>
              <a:rPr lang="en-US" sz="6000" dirty="0" err="1"/>
              <a:t>scala</a:t>
            </a:r>
            <a:endParaRPr lang="en-US" sz="6000" dirty="0"/>
          </a:p>
        </p:txBody>
      </p:sp>
      <p:sp>
        <p:nvSpPr>
          <p:cNvPr id="28" name="Стрелка углом вверх 27"/>
          <p:cNvSpPr/>
          <p:nvPr/>
        </p:nvSpPr>
        <p:spPr>
          <a:xfrm rot="5400000">
            <a:off x="6158778" y="4226464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углом вверх 28"/>
          <p:cNvSpPr/>
          <p:nvPr/>
        </p:nvSpPr>
        <p:spPr>
          <a:xfrm rot="5400000">
            <a:off x="7268272" y="5307733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углом вверх 29"/>
          <p:cNvSpPr/>
          <p:nvPr/>
        </p:nvSpPr>
        <p:spPr>
          <a:xfrm rot="5400000">
            <a:off x="5119582" y="6116054"/>
            <a:ext cx="2928783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углом вверх 30"/>
          <p:cNvSpPr/>
          <p:nvPr/>
        </p:nvSpPr>
        <p:spPr>
          <a:xfrm rot="5400000">
            <a:off x="7268272" y="6116054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209291" y="8450948"/>
            <a:ext cx="5934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resources</a:t>
            </a:r>
            <a:br>
              <a:rPr lang="en-US" sz="6000" dirty="0"/>
            </a:br>
            <a:r>
              <a:rPr lang="en-US" sz="6000" dirty="0" err="1"/>
              <a:t>scala</a:t>
            </a:r>
            <a:endParaRPr lang="en-US" sz="6000" dirty="0"/>
          </a:p>
        </p:txBody>
      </p:sp>
      <p:sp>
        <p:nvSpPr>
          <p:cNvPr id="12" name="Стрелка углом вверх 11"/>
          <p:cNvSpPr/>
          <p:nvPr/>
        </p:nvSpPr>
        <p:spPr>
          <a:xfrm rot="5400000">
            <a:off x="7268271" y="8393642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углом вверх 12"/>
          <p:cNvSpPr/>
          <p:nvPr/>
        </p:nvSpPr>
        <p:spPr>
          <a:xfrm rot="5400000">
            <a:off x="7268271" y="9201963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9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>
            <a:extLst>
              <a:ext uri="{FF2B5EF4-FFF2-40B4-BE49-F238E27FC236}">
                <a16:creationId xmlns:a16="http://schemas.microsoft.com/office/drawing/2014/main" id="{D0BEE5DD-8389-4EE0-9520-02B8EF449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9646" y="3559119"/>
            <a:ext cx="14379593" cy="5111886"/>
          </a:xfrm>
        </p:spPr>
        <p:txBody>
          <a:bodyPr/>
          <a:lstStyle/>
          <a:p>
            <a:pPr marL="584215" indent="-571500">
              <a:buFont typeface="Arial" panose="020B0604020202020204" pitchFamily="34" charset="0"/>
              <a:buChar char="•"/>
            </a:pPr>
            <a:r>
              <a:rPr lang="ru-RU" sz="6000" dirty="0"/>
              <a:t>История создания языка</a:t>
            </a:r>
          </a:p>
          <a:p>
            <a:pPr marL="584215" indent="-571500">
              <a:buFont typeface="Arial" panose="020B0604020202020204" pitchFamily="34" charset="0"/>
              <a:buChar char="•"/>
            </a:pPr>
            <a:r>
              <a:rPr lang="ru-RU" sz="6000" dirty="0"/>
              <a:t>Парадигмы программирования</a:t>
            </a:r>
          </a:p>
          <a:p>
            <a:pPr marL="584215" indent="-571500">
              <a:buFont typeface="Arial" panose="020B0604020202020204" pitchFamily="34" charset="0"/>
              <a:buChar char="•"/>
            </a:pPr>
            <a:r>
              <a:rPr lang="ru-RU" sz="6000" dirty="0"/>
              <a:t>Строгая типизация</a:t>
            </a:r>
          </a:p>
          <a:p>
            <a:pPr marL="584215" indent="-571500">
              <a:buFont typeface="Arial" panose="020B0604020202020204" pitchFamily="34" charset="0"/>
              <a:buChar char="•"/>
            </a:pPr>
            <a:r>
              <a:rPr lang="ru-RU" sz="6000" dirty="0"/>
              <a:t>Автоматический вывод типов</a:t>
            </a:r>
          </a:p>
          <a:p>
            <a:pPr marL="584215" indent="-571500">
              <a:buFont typeface="Arial" panose="020B0604020202020204" pitchFamily="34" charset="0"/>
              <a:buChar char="•"/>
            </a:pPr>
            <a:r>
              <a:rPr lang="ru-RU" sz="6000" dirty="0"/>
              <a:t>Полный отказ от </a:t>
            </a:r>
            <a:r>
              <a:rPr lang="en-US" sz="6000" dirty="0"/>
              <a:t>NULL</a:t>
            </a:r>
            <a:endParaRPr lang="ru-RU" sz="6000" dirty="0"/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FED4693-D178-468C-89C5-CCAE9BC29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69646" y="1718361"/>
            <a:ext cx="14064283" cy="1814616"/>
          </a:xfrm>
        </p:spPr>
        <p:txBody>
          <a:bodyPr/>
          <a:lstStyle/>
          <a:p>
            <a:pPr>
              <a:lnSpc>
                <a:spcPts val="12000"/>
              </a:lnSpc>
            </a:pPr>
            <a:r>
              <a:rPr lang="ru-RU" sz="11000" dirty="0">
                <a:solidFill>
                  <a:srgbClr val="1E1E1E"/>
                </a:solidFill>
              </a:rPr>
              <a:t>Основные концепции</a:t>
            </a:r>
            <a:endParaRPr lang="ru-RU" sz="110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Организация проекта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4820" y="6174478"/>
            <a:ext cx="2666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services</a:t>
            </a:r>
            <a:endParaRPr lang="ru-RU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6017045" y="2021812"/>
            <a:ext cx="1756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scala</a:t>
            </a:r>
            <a:endParaRPr 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7094820" y="3103081"/>
            <a:ext cx="3750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repositories</a:t>
            </a:r>
            <a:endParaRPr lang="ru-RU" sz="6000" dirty="0"/>
          </a:p>
        </p:txBody>
      </p:sp>
      <p:sp>
        <p:nvSpPr>
          <p:cNvPr id="10" name="TextBox 9"/>
          <p:cNvSpPr txBox="1"/>
          <p:nvPr/>
        </p:nvSpPr>
        <p:spPr>
          <a:xfrm>
            <a:off x="8245151" y="4235486"/>
            <a:ext cx="7180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HelloRepository.scala</a:t>
            </a:r>
            <a:br>
              <a:rPr lang="en-US" sz="6000" dirty="0"/>
            </a:br>
            <a:r>
              <a:rPr lang="en-US" sz="6000" dirty="0" err="1"/>
              <a:t>package.scala</a:t>
            </a:r>
            <a:endParaRPr lang="en-US" sz="6000" dirty="0"/>
          </a:p>
        </p:txBody>
      </p:sp>
      <p:sp>
        <p:nvSpPr>
          <p:cNvPr id="28" name="Стрелка углом вверх 27"/>
          <p:cNvSpPr/>
          <p:nvPr/>
        </p:nvSpPr>
        <p:spPr>
          <a:xfrm rot="5400000">
            <a:off x="6194637" y="3096911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углом вверх 28"/>
          <p:cNvSpPr/>
          <p:nvPr/>
        </p:nvSpPr>
        <p:spPr>
          <a:xfrm rot="5400000">
            <a:off x="7304131" y="4178180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углом вверх 29"/>
          <p:cNvSpPr/>
          <p:nvPr/>
        </p:nvSpPr>
        <p:spPr>
          <a:xfrm rot="5400000">
            <a:off x="5155441" y="4986501"/>
            <a:ext cx="2928783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углом вверх 30"/>
          <p:cNvSpPr/>
          <p:nvPr/>
        </p:nvSpPr>
        <p:spPr>
          <a:xfrm rot="5400000">
            <a:off x="7304131" y="4986501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245150" y="7321395"/>
            <a:ext cx="68240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HelloService.scala</a:t>
            </a:r>
            <a:br>
              <a:rPr lang="en-US" sz="6000" dirty="0"/>
            </a:br>
            <a:r>
              <a:rPr lang="en-US" sz="6000" dirty="0" err="1"/>
              <a:t>AnswerService.scala</a:t>
            </a:r>
            <a:endParaRPr lang="en-US" sz="6000" dirty="0"/>
          </a:p>
        </p:txBody>
      </p:sp>
      <p:sp>
        <p:nvSpPr>
          <p:cNvPr id="12" name="Стрелка углом вверх 11"/>
          <p:cNvSpPr/>
          <p:nvPr/>
        </p:nvSpPr>
        <p:spPr>
          <a:xfrm rot="5400000">
            <a:off x="7304130" y="7264089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углом вверх 12"/>
          <p:cNvSpPr/>
          <p:nvPr/>
        </p:nvSpPr>
        <p:spPr>
          <a:xfrm rot="5400000">
            <a:off x="7304130" y="8072410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Стрелка углом вверх 1">
            <a:extLst>
              <a:ext uri="{FF2B5EF4-FFF2-40B4-BE49-F238E27FC236}">
                <a16:creationId xmlns:a16="http://schemas.microsoft.com/office/drawing/2014/main" id="{B06C8E2F-AFE7-A522-9B2D-FEA2770AB686}"/>
              </a:ext>
            </a:extLst>
          </p:cNvPr>
          <p:cNvSpPr/>
          <p:nvPr/>
        </p:nvSpPr>
        <p:spPr>
          <a:xfrm rot="5400000">
            <a:off x="5155441" y="7915285"/>
            <a:ext cx="2928783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5A6E4-DE06-8F4B-4A73-402C0032E849}"/>
              </a:ext>
            </a:extLst>
          </p:cNvPr>
          <p:cNvSpPr txBox="1"/>
          <p:nvPr/>
        </p:nvSpPr>
        <p:spPr>
          <a:xfrm>
            <a:off x="7094819" y="9053046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Main.scala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583650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11C3228-A35E-443A-BC08-485D2DBFD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55" y="906761"/>
            <a:ext cx="12924633" cy="1219200"/>
          </a:xfrm>
        </p:spPr>
        <p:txBody>
          <a:bodyPr/>
          <a:lstStyle/>
          <a:p>
            <a:r>
              <a:rPr lang="ru-RU" sz="8000" dirty="0"/>
              <a:t>Связь с преподавателями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4266632"/>
            <a:ext cx="3448050" cy="22987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D26F0D-311C-C611-D810-BB53A5925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906" y="2461631"/>
            <a:ext cx="7327900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F0472166-1CD1-417D-9832-1534E7172B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073180" y="2163400"/>
            <a:ext cx="8054733" cy="7011597"/>
          </a:xfrm>
        </p:spPr>
        <p:txBody>
          <a:bodyPr/>
          <a:lstStyle/>
          <a:p>
            <a:r>
              <a:rPr lang="ru-RU" sz="5400" dirty="0" err="1"/>
              <a:t>Мультипарадигмальный</a:t>
            </a:r>
            <a:endParaRPr lang="ru-RU" sz="5400" dirty="0"/>
          </a:p>
          <a:p>
            <a:r>
              <a:rPr lang="ru-RU" sz="5400" dirty="0"/>
              <a:t>Краткий </a:t>
            </a:r>
          </a:p>
          <a:p>
            <a:r>
              <a:rPr lang="ru-RU" sz="5400" dirty="0" err="1"/>
              <a:t>Типобезопасный</a:t>
            </a:r>
            <a:br>
              <a:rPr lang="ru-RU" sz="5400" dirty="0"/>
            </a:br>
            <a:r>
              <a:rPr lang="ru-RU" sz="5400" dirty="0"/>
              <a:t>Функциональный</a:t>
            </a:r>
          </a:p>
          <a:p>
            <a:r>
              <a:rPr lang="ru-RU" sz="5400" dirty="0"/>
              <a:t>Объектно-ориентированный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AEEE80-DD02-3C2A-1C72-6AF3D7C08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58" y="2573384"/>
            <a:ext cx="8259298" cy="57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5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058BCF46-FAEE-4F65-A261-47DC1429FA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15895" y="3915644"/>
            <a:ext cx="2120987" cy="991772"/>
          </a:xfrm>
        </p:spPr>
        <p:txBody>
          <a:bodyPr/>
          <a:lstStyle/>
          <a:p>
            <a:pPr algn="l"/>
            <a:r>
              <a:rPr lang="ru-RU" dirty="0"/>
              <a:t>2004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464FD7ED-E4CF-4009-8A33-3E315D4D69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1710" y="3915644"/>
            <a:ext cx="2189061" cy="991772"/>
          </a:xfrm>
        </p:spPr>
        <p:txBody>
          <a:bodyPr/>
          <a:lstStyle/>
          <a:p>
            <a:pPr algn="l"/>
            <a:r>
              <a:rPr lang="ru-RU" dirty="0"/>
              <a:t>2006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31628564-05F6-4511-A955-524916978B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9306" y="3915644"/>
            <a:ext cx="2247246" cy="991772"/>
          </a:xfrm>
        </p:spPr>
        <p:txBody>
          <a:bodyPr/>
          <a:lstStyle/>
          <a:p>
            <a:pPr algn="l"/>
            <a:r>
              <a:rPr lang="ru-RU" dirty="0"/>
              <a:t>2019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B6EC20B4-641C-43A4-9252-A048D95E6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04500" y="3900580"/>
            <a:ext cx="2568190" cy="991772"/>
          </a:xfrm>
        </p:spPr>
        <p:txBody>
          <a:bodyPr/>
          <a:lstStyle/>
          <a:p>
            <a:pPr algn="l"/>
            <a:r>
              <a:rPr lang="ru-RU" dirty="0"/>
              <a:t>2021+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C7DC8356-5DFD-46E3-9232-66798FB4E2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Scala</a:t>
            </a:r>
            <a:r>
              <a:rPr lang="en-US" dirty="0"/>
              <a:t> </a:t>
            </a:r>
            <a:r>
              <a:rPr lang="ru-RU" dirty="0"/>
              <a:t>1.0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26FC8747-C41A-47DD-87E3-B8237EFEF7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15896" y="7141946"/>
            <a:ext cx="2936975" cy="2142665"/>
          </a:xfrm>
        </p:spPr>
        <p:txBody>
          <a:bodyPr/>
          <a:lstStyle/>
          <a:p>
            <a:r>
              <a:rPr lang="ru-RU" dirty="0">
                <a:solidFill>
                  <a:srgbClr val="585858"/>
                </a:solidFill>
              </a:rPr>
              <a:t>Первый публичный релиз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E07E1C6D-9303-441C-8ED2-3F47EB3B7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Scala</a:t>
            </a:r>
            <a:r>
              <a:rPr lang="en-US" dirty="0"/>
              <a:t> </a:t>
            </a:r>
            <a:r>
              <a:rPr lang="ru-RU" dirty="0"/>
              <a:t>2.0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D2BE8395-E880-4372-BF29-1E3E156ADF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61711" y="7141946"/>
            <a:ext cx="2936975" cy="2142665"/>
          </a:xfrm>
        </p:spPr>
        <p:txBody>
          <a:bodyPr/>
          <a:lstStyle/>
          <a:p>
            <a:r>
              <a:rPr lang="ru-RU" dirty="0">
                <a:solidFill>
                  <a:srgbClr val="585858"/>
                </a:solidFill>
              </a:rPr>
              <a:t>Активное развитие</a:t>
            </a: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E8D4DA00-B7CA-4101-89E0-BFC984360B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Scala</a:t>
            </a:r>
            <a:r>
              <a:rPr lang="en-US" dirty="0"/>
              <a:t> 2.13</a:t>
            </a:r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668C1BD4-EF26-4A3A-8D94-FA68257DB2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797659" y="7141946"/>
            <a:ext cx="2936975" cy="2142665"/>
          </a:xfrm>
        </p:spPr>
        <p:txBody>
          <a:bodyPr/>
          <a:lstStyle/>
          <a:p>
            <a:r>
              <a:rPr lang="ru-RU" dirty="0">
                <a:solidFill>
                  <a:srgbClr val="585858"/>
                </a:solidFill>
              </a:rPr>
              <a:t>Текущая версия 2.13.</a:t>
            </a:r>
            <a:r>
              <a:rPr lang="en-US" dirty="0">
                <a:solidFill>
                  <a:srgbClr val="585858"/>
                </a:solidFill>
              </a:rPr>
              <a:t>12</a:t>
            </a:r>
            <a:endParaRPr lang="ru-RU" dirty="0">
              <a:solidFill>
                <a:srgbClr val="585858"/>
              </a:solidFill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F0C5C026-FBBB-421C-B50E-93FC7CEDCE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Scala</a:t>
            </a:r>
            <a:r>
              <a:rPr lang="en-US" dirty="0"/>
              <a:t> 3.0</a:t>
            </a:r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B554E2EB-49C9-439A-8869-5205399E97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404501" y="7141946"/>
            <a:ext cx="2936975" cy="2142665"/>
          </a:xfrm>
        </p:spPr>
        <p:txBody>
          <a:bodyPr/>
          <a:lstStyle/>
          <a:p>
            <a:r>
              <a:rPr lang="ru-RU" dirty="0">
                <a:solidFill>
                  <a:srgbClr val="585858"/>
                </a:solidFill>
              </a:rPr>
              <a:t>Текущая версия </a:t>
            </a:r>
            <a:br>
              <a:rPr lang="ru-RU" dirty="0">
                <a:solidFill>
                  <a:srgbClr val="585858"/>
                </a:solidFill>
              </a:rPr>
            </a:br>
            <a:r>
              <a:rPr lang="ru-RU" dirty="0">
                <a:solidFill>
                  <a:srgbClr val="585858"/>
                </a:solidFill>
              </a:rPr>
              <a:t>3.3.1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C8546887-5C64-47EB-9DF7-1C70670A2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116" y="634461"/>
            <a:ext cx="17221200" cy="1135203"/>
          </a:xfrm>
        </p:spPr>
        <p:txBody>
          <a:bodyPr/>
          <a:lstStyle/>
          <a:p>
            <a:r>
              <a:rPr lang="ru-RU" dirty="0"/>
              <a:t>История создания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36" y="8211842"/>
            <a:ext cx="2490158" cy="72499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96" y="8213278"/>
            <a:ext cx="2571750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57" y="4089400"/>
            <a:ext cx="2225952" cy="1669464"/>
          </a:xfrm>
          <a:prstGeom prst="rect">
            <a:avLst/>
          </a:prstGeom>
        </p:spPr>
      </p:pic>
      <p:sp>
        <p:nvSpPr>
          <p:cNvPr id="28" name="Текст 11">
            <a:extLst>
              <a:ext uri="{FF2B5EF4-FFF2-40B4-BE49-F238E27FC236}">
                <a16:creationId xmlns:a16="http://schemas.microsoft.com/office/drawing/2014/main" id="{E3F8787E-02DA-4195-B783-749352213F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116" y="634461"/>
            <a:ext cx="17221200" cy="1135203"/>
          </a:xfrm>
        </p:spPr>
        <p:txBody>
          <a:bodyPr/>
          <a:lstStyle/>
          <a:p>
            <a:r>
              <a:rPr lang="ru-RU" dirty="0"/>
              <a:t>Компании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767" y="3964850"/>
            <a:ext cx="1743938" cy="174393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06" y="6576825"/>
            <a:ext cx="1976513" cy="75107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57" y="6366574"/>
            <a:ext cx="2343150" cy="1171575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69" y="4185150"/>
            <a:ext cx="1477963" cy="147796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428" y="6184011"/>
            <a:ext cx="2356644" cy="1237238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456" y="4278813"/>
            <a:ext cx="2460978" cy="13843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947" y="6383592"/>
            <a:ext cx="1803995" cy="1154557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217" y="6184011"/>
            <a:ext cx="2018567" cy="1513807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417" y="4503139"/>
            <a:ext cx="1684166" cy="935648"/>
          </a:xfrm>
          <a:prstGeom prst="rect">
            <a:avLst/>
          </a:prstGeom>
        </p:spPr>
      </p:pic>
      <p:pic>
        <p:nvPicPr>
          <p:cNvPr id="1026" name="Picture 2" descr="X Logo - Free Vectors &amp; PSDs to Download">
            <a:extLst>
              <a:ext uri="{FF2B5EF4-FFF2-40B4-BE49-F238E27FC236}">
                <a16:creationId xmlns:a16="http://schemas.microsoft.com/office/drawing/2014/main" id="{EA81ED3A-7601-8C30-A0B0-BB00A7BB4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767" y="6020265"/>
            <a:ext cx="1517884" cy="151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preview url image">
            <a:extLst>
              <a:ext uri="{FF2B5EF4-FFF2-40B4-BE49-F238E27FC236}">
                <a16:creationId xmlns:a16="http://schemas.microsoft.com/office/drawing/2014/main" id="{A0286A6E-AD68-4219-9C53-E7B813C90A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45131" y="3990593"/>
            <a:ext cx="3002199" cy="30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F697FF-4409-5100-1E0B-54A39BFDBC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20" y="4139271"/>
            <a:ext cx="2622624" cy="155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73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13421</TotalTime>
  <Words>1085</Words>
  <Application>Microsoft Macintosh PowerPoint</Application>
  <PresentationFormat>Произвольный</PresentationFormat>
  <Paragraphs>240</Paragraphs>
  <Slides>61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9" baseType="lpstr">
      <vt:lpstr>Arial</vt:lpstr>
      <vt:lpstr>Calibri</vt:lpstr>
      <vt:lpstr>Helvetica Neue Medium</vt:lpstr>
      <vt:lpstr>Oleg Sans</vt:lpstr>
      <vt:lpstr>OlegSans</vt:lpstr>
      <vt:lpstr>Tinkoff Sans</vt:lpstr>
      <vt:lpstr>TinkoffSans</vt:lpstr>
      <vt:lpstr>Тема Office</vt:lpstr>
      <vt:lpstr>Презентация PowerPoint</vt:lpstr>
      <vt:lpstr>План курса ФИЛП 2024</vt:lpstr>
      <vt:lpstr>Презентация PowerPoint</vt:lpstr>
      <vt:lpstr>Презентация PowerPoint</vt:lpstr>
      <vt:lpstr>Презентация PowerPoint</vt:lpstr>
      <vt:lpstr>Основные концепции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Базовый синтаксис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Классы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Microsoft Office User</cp:lastModifiedBy>
  <cp:revision>448</cp:revision>
  <dcterms:created xsi:type="dcterms:W3CDTF">2020-08-11T16:12:28Z</dcterms:created>
  <dcterms:modified xsi:type="dcterms:W3CDTF">2024-02-21T14:38:06Z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